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369" r:id="rId4"/>
    <p:sldId id="359" r:id="rId5"/>
    <p:sldId id="339" r:id="rId6"/>
    <p:sldId id="377" r:id="rId7"/>
    <p:sldId id="378" r:id="rId8"/>
    <p:sldId id="350" r:id="rId9"/>
    <p:sldId id="349" r:id="rId10"/>
    <p:sldId id="381" r:id="rId11"/>
    <p:sldId id="382" r:id="rId12"/>
    <p:sldId id="383" r:id="rId13"/>
    <p:sldId id="384" r:id="rId14"/>
    <p:sldId id="385" r:id="rId15"/>
    <p:sldId id="386" r:id="rId16"/>
    <p:sldId id="371" r:id="rId17"/>
    <p:sldId id="372" r:id="rId18"/>
    <p:sldId id="373" r:id="rId19"/>
    <p:sldId id="374" r:id="rId20"/>
    <p:sldId id="387" r:id="rId21"/>
    <p:sldId id="375" r:id="rId22"/>
    <p:sldId id="336" r:id="rId23"/>
    <p:sldId id="337" r:id="rId24"/>
    <p:sldId id="355" r:id="rId25"/>
    <p:sldId id="379" r:id="rId26"/>
    <p:sldId id="380" r:id="rId27"/>
    <p:sldId id="356" r:id="rId28"/>
    <p:sldId id="357" r:id="rId29"/>
    <p:sldId id="376" r:id="rId30"/>
    <p:sldId id="259" r:id="rId31"/>
    <p:sldId id="305" r:id="rId32"/>
    <p:sldId id="361" r:id="rId33"/>
    <p:sldId id="362" r:id="rId34"/>
    <p:sldId id="363" r:id="rId35"/>
    <p:sldId id="364" r:id="rId36"/>
    <p:sldId id="366" r:id="rId37"/>
    <p:sldId id="365" r:id="rId38"/>
    <p:sldId id="367" r:id="rId39"/>
    <p:sldId id="368" r:id="rId40"/>
    <p:sldId id="303" r:id="rId41"/>
    <p:sldId id="304" r:id="rId42"/>
    <p:sldId id="35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22908"/>
    <a:srgbClr val="C5E0B4"/>
    <a:srgbClr val="5B9BD5"/>
    <a:srgbClr val="41719C"/>
    <a:srgbClr val="548235"/>
    <a:srgbClr val="ED7D31"/>
    <a:srgbClr val="002060"/>
    <a:srgbClr val="355222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608" autoAdjust="0"/>
  </p:normalViewPr>
  <p:slideViewPr>
    <p:cSldViewPr snapToGrid="0">
      <p:cViewPr varScale="1">
        <p:scale>
          <a:sx n="106" d="100"/>
          <a:sy n="106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2D216-EF06-4D82-A078-DFDF4B6FC67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AB4B638-B247-4AB2-8D5B-E0E4B864F844}">
      <dgm:prSet phldrT="[Text]" custT="1"/>
      <dgm:spPr>
        <a:solidFill>
          <a:srgbClr val="FC0808">
            <a:alpha val="18824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-Remove endangered occupants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-Rmove Smoke &amp; Toxic Gases</a:t>
          </a:r>
          <a:endParaRPr lang="en-US" sz="2800" b="1" dirty="0">
            <a:solidFill>
              <a:schemeClr val="tx1"/>
            </a:solidFill>
          </a:endParaRPr>
        </a:p>
      </dgm:t>
    </dgm:pt>
    <dgm:pt modelId="{4A991712-14A7-42AB-BDB9-5155D6532BC5}" type="parTrans" cxnId="{E539125A-9B72-4F65-8E87-E270FB15768C}">
      <dgm:prSet/>
      <dgm:spPr/>
      <dgm:t>
        <a:bodyPr/>
        <a:lstStyle/>
        <a:p>
          <a:endParaRPr lang="en-US"/>
        </a:p>
      </dgm:t>
    </dgm:pt>
    <dgm:pt modelId="{B2B75C47-F282-4B73-9804-D537AAB97643}" type="sibTrans" cxnId="{E539125A-9B72-4F65-8E87-E270FB15768C}">
      <dgm:prSet/>
      <dgm:spPr/>
      <dgm:t>
        <a:bodyPr/>
        <a:lstStyle/>
        <a:p>
          <a:endParaRPr lang="en-US"/>
        </a:p>
      </dgm:t>
    </dgm:pt>
    <dgm:pt modelId="{F3F817F4-E1BB-42CF-916F-A971EE6373D7}">
      <dgm:prSet phldrT="[Text]" custT="1"/>
      <dgm:spPr>
        <a:solidFill>
          <a:srgbClr val="D05F12">
            <a:alpha val="21176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-Rescue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-Confine/Extingusih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-Natural/Tactical Ventilation</a:t>
          </a:r>
          <a:endParaRPr lang="en-US" sz="2800" b="1" dirty="0">
            <a:solidFill>
              <a:schemeClr val="tx1"/>
            </a:solidFill>
          </a:endParaRPr>
        </a:p>
      </dgm:t>
    </dgm:pt>
    <dgm:pt modelId="{BFF16AE3-1D9D-454D-B555-D3E0B2C369E1}" type="parTrans" cxnId="{4507A674-C575-49E6-B277-A12BFAB224A8}">
      <dgm:prSet/>
      <dgm:spPr/>
      <dgm:t>
        <a:bodyPr/>
        <a:lstStyle/>
        <a:p>
          <a:endParaRPr lang="en-US"/>
        </a:p>
      </dgm:t>
    </dgm:pt>
    <dgm:pt modelId="{5EC302F6-BDD3-4FF4-B57B-A7710B5DE35A}" type="sibTrans" cxnId="{4507A674-C575-49E6-B277-A12BFAB224A8}">
      <dgm:prSet/>
      <dgm:spPr/>
      <dgm:t>
        <a:bodyPr/>
        <a:lstStyle/>
        <a:p>
          <a:endParaRPr lang="en-US"/>
        </a:p>
      </dgm:t>
    </dgm:pt>
    <dgm:pt modelId="{0C18703E-6C52-4C11-9AF9-C9A3115B775E}">
      <dgm:prSet phldrT="[Text]" custT="1"/>
      <dgm:spPr>
        <a:solidFill>
          <a:srgbClr val="355222">
            <a:alpha val="30196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</a:rPr>
            <a:t>-</a:t>
          </a:r>
          <a:r>
            <a:rPr lang="en-US" sz="2800" b="1" dirty="0" smtClean="0">
              <a:solidFill>
                <a:schemeClr val="tx1"/>
              </a:solidFill>
            </a:rPr>
            <a:t>Conduct Primary Search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-Place hose lines inside to 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dirty="0">
            <a:solidFill>
              <a:schemeClr val="tx1"/>
            </a:solidFill>
          </a:endParaRPr>
        </a:p>
      </dgm:t>
    </dgm:pt>
    <dgm:pt modelId="{F93A5BED-FE37-4439-87FF-0506B1E828A5}" type="parTrans" cxnId="{0F67745F-1808-4211-86E6-04254F384956}">
      <dgm:prSet/>
      <dgm:spPr/>
      <dgm:t>
        <a:bodyPr/>
        <a:lstStyle/>
        <a:p>
          <a:endParaRPr lang="en-US"/>
        </a:p>
      </dgm:t>
    </dgm:pt>
    <dgm:pt modelId="{2D6D5A1E-8CC4-4BBD-B064-3C12F4E74F9F}" type="sibTrans" cxnId="{0F67745F-1808-4211-86E6-04254F384956}">
      <dgm:prSet/>
      <dgm:spPr/>
      <dgm:t>
        <a:bodyPr/>
        <a:lstStyle/>
        <a:p>
          <a:endParaRPr lang="en-US"/>
        </a:p>
      </dgm:t>
    </dgm:pt>
    <dgm:pt modelId="{6BDE8D98-4B42-40F0-876A-4E0673A4AD1F}" type="pres">
      <dgm:prSet presAssocID="{2E12D216-EF06-4D82-A078-DFDF4B6FC67B}" presName="CompostProcess" presStyleCnt="0">
        <dgm:presLayoutVars>
          <dgm:dir/>
          <dgm:resizeHandles val="exact"/>
        </dgm:presLayoutVars>
      </dgm:prSet>
      <dgm:spPr/>
    </dgm:pt>
    <dgm:pt modelId="{AC1BA1C6-7A70-4832-85EC-CA20B1011EC3}" type="pres">
      <dgm:prSet presAssocID="{2E12D216-EF06-4D82-A078-DFDF4B6FC67B}" presName="arrow" presStyleLbl="bgShp" presStyleIdx="0" presStyleCnt="1"/>
      <dgm:spPr/>
    </dgm:pt>
    <dgm:pt modelId="{23553385-6E32-4861-840D-C99F017CE771}" type="pres">
      <dgm:prSet presAssocID="{2E12D216-EF06-4D82-A078-DFDF4B6FC67B}" presName="linearProcess" presStyleCnt="0"/>
      <dgm:spPr/>
    </dgm:pt>
    <dgm:pt modelId="{688CE53E-8EBA-40AE-8258-CE196F91B988}" type="pres">
      <dgm:prSet presAssocID="{EAB4B638-B247-4AB2-8D5B-E0E4B864F844}" presName="textNode" presStyleLbl="node1" presStyleIdx="0" presStyleCnt="3" custScaleX="108140" custScaleY="126191" custLinFactNeighborX="-2725" custLinFactNeighborY="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436E2-377B-48AF-9CC8-26EDDB02D90F}" type="pres">
      <dgm:prSet presAssocID="{B2B75C47-F282-4B73-9804-D537AAB97643}" presName="sibTrans" presStyleCnt="0"/>
      <dgm:spPr/>
    </dgm:pt>
    <dgm:pt modelId="{F80D7221-70DE-42D8-85B7-3FBAA41E9B07}" type="pres">
      <dgm:prSet presAssocID="{F3F817F4-E1BB-42CF-916F-A971EE6373D7}" presName="textNode" presStyleLbl="node1" presStyleIdx="1" presStyleCnt="3" custScaleY="126190" custLinFactNeighborX="-3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AF195-99F7-46C2-8D71-BF8269F6520B}" type="pres">
      <dgm:prSet presAssocID="{5EC302F6-BDD3-4FF4-B57B-A7710B5DE35A}" presName="sibTrans" presStyleCnt="0"/>
      <dgm:spPr/>
    </dgm:pt>
    <dgm:pt modelId="{5B9A7C51-EA34-41CF-B971-96F2A29D320B}" type="pres">
      <dgm:prSet presAssocID="{0C18703E-6C52-4C11-9AF9-C9A3115B775E}" presName="textNode" presStyleLbl="node1" presStyleIdx="2" presStyleCnt="3" custScaleX="126099" custScaleY="123016" custLinFactNeighborX="1928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7A674-C575-49E6-B277-A12BFAB224A8}" srcId="{2E12D216-EF06-4D82-A078-DFDF4B6FC67B}" destId="{F3F817F4-E1BB-42CF-916F-A971EE6373D7}" srcOrd="1" destOrd="0" parTransId="{BFF16AE3-1D9D-454D-B555-D3E0B2C369E1}" sibTransId="{5EC302F6-BDD3-4FF4-B57B-A7710B5DE35A}"/>
    <dgm:cxn modelId="{E539125A-9B72-4F65-8E87-E270FB15768C}" srcId="{2E12D216-EF06-4D82-A078-DFDF4B6FC67B}" destId="{EAB4B638-B247-4AB2-8D5B-E0E4B864F844}" srcOrd="0" destOrd="0" parTransId="{4A991712-14A7-42AB-BDB9-5155D6532BC5}" sibTransId="{B2B75C47-F282-4B73-9804-D537AAB97643}"/>
    <dgm:cxn modelId="{9BC9659B-B4CF-4615-8FDC-2A0186FFABFD}" type="presOf" srcId="{0C18703E-6C52-4C11-9AF9-C9A3115B775E}" destId="{5B9A7C51-EA34-41CF-B971-96F2A29D320B}" srcOrd="0" destOrd="0" presId="urn:microsoft.com/office/officeart/2005/8/layout/hProcess9"/>
    <dgm:cxn modelId="{13F41786-00A8-4606-A59E-CD46FA990B01}" type="presOf" srcId="{2E12D216-EF06-4D82-A078-DFDF4B6FC67B}" destId="{6BDE8D98-4B42-40F0-876A-4E0673A4AD1F}" srcOrd="0" destOrd="0" presId="urn:microsoft.com/office/officeart/2005/8/layout/hProcess9"/>
    <dgm:cxn modelId="{0F67745F-1808-4211-86E6-04254F384956}" srcId="{2E12D216-EF06-4D82-A078-DFDF4B6FC67B}" destId="{0C18703E-6C52-4C11-9AF9-C9A3115B775E}" srcOrd="2" destOrd="0" parTransId="{F93A5BED-FE37-4439-87FF-0506B1E828A5}" sibTransId="{2D6D5A1E-8CC4-4BBD-B064-3C12F4E74F9F}"/>
    <dgm:cxn modelId="{6EAC0C2E-4AAE-4BFF-ABD8-E9F5554981EF}" type="presOf" srcId="{F3F817F4-E1BB-42CF-916F-A971EE6373D7}" destId="{F80D7221-70DE-42D8-85B7-3FBAA41E9B07}" srcOrd="0" destOrd="0" presId="urn:microsoft.com/office/officeart/2005/8/layout/hProcess9"/>
    <dgm:cxn modelId="{128BE042-30B5-4EF7-96B3-9E55CEC6C85B}" type="presOf" srcId="{EAB4B638-B247-4AB2-8D5B-E0E4B864F844}" destId="{688CE53E-8EBA-40AE-8258-CE196F91B988}" srcOrd="0" destOrd="0" presId="urn:microsoft.com/office/officeart/2005/8/layout/hProcess9"/>
    <dgm:cxn modelId="{BF92750A-4EE5-4FE7-B2FA-C61563CC9195}" type="presParOf" srcId="{6BDE8D98-4B42-40F0-876A-4E0673A4AD1F}" destId="{AC1BA1C6-7A70-4832-85EC-CA20B1011EC3}" srcOrd="0" destOrd="0" presId="urn:microsoft.com/office/officeart/2005/8/layout/hProcess9"/>
    <dgm:cxn modelId="{4E06C98F-5DAC-4496-957B-ABEFBF41BD21}" type="presParOf" srcId="{6BDE8D98-4B42-40F0-876A-4E0673A4AD1F}" destId="{23553385-6E32-4861-840D-C99F017CE771}" srcOrd="1" destOrd="0" presId="urn:microsoft.com/office/officeart/2005/8/layout/hProcess9"/>
    <dgm:cxn modelId="{E532BD79-54ED-40D0-9795-8351DB9170CB}" type="presParOf" srcId="{23553385-6E32-4861-840D-C99F017CE771}" destId="{688CE53E-8EBA-40AE-8258-CE196F91B988}" srcOrd="0" destOrd="0" presId="urn:microsoft.com/office/officeart/2005/8/layout/hProcess9"/>
    <dgm:cxn modelId="{C8AAF0CA-F811-4B90-8243-D83C495A802D}" type="presParOf" srcId="{23553385-6E32-4861-840D-C99F017CE771}" destId="{350436E2-377B-48AF-9CC8-26EDDB02D90F}" srcOrd="1" destOrd="0" presId="urn:microsoft.com/office/officeart/2005/8/layout/hProcess9"/>
    <dgm:cxn modelId="{1604D3A5-31B4-4337-9F9C-D927B6017C74}" type="presParOf" srcId="{23553385-6E32-4861-840D-C99F017CE771}" destId="{F80D7221-70DE-42D8-85B7-3FBAA41E9B07}" srcOrd="2" destOrd="0" presId="urn:microsoft.com/office/officeart/2005/8/layout/hProcess9"/>
    <dgm:cxn modelId="{9234D74B-3F9A-421D-8ED0-79E96D843D78}" type="presParOf" srcId="{23553385-6E32-4861-840D-C99F017CE771}" destId="{6FEAF195-99F7-46C2-8D71-BF8269F6520B}" srcOrd="3" destOrd="0" presId="urn:microsoft.com/office/officeart/2005/8/layout/hProcess9"/>
    <dgm:cxn modelId="{5F1BBDBB-866A-406B-B8C3-69D0B7C982BD}" type="presParOf" srcId="{23553385-6E32-4861-840D-C99F017CE771}" destId="{5B9A7C51-EA34-41CF-B971-96F2A29D32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2D216-EF06-4D82-A078-DFDF4B6FC67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AB4B638-B247-4AB2-8D5B-E0E4B864F844}">
      <dgm:prSet phldrT="[Text]" custT="1"/>
      <dgm:spPr>
        <a:solidFill>
          <a:srgbClr val="FC0808">
            <a:alpha val="18824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-Remove endangered occupants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-Rmove Smoke &amp; Toxic Gases</a:t>
          </a:r>
          <a:endParaRPr lang="en-US" sz="2800" b="1" dirty="0">
            <a:solidFill>
              <a:schemeClr val="tx1"/>
            </a:solidFill>
          </a:endParaRPr>
        </a:p>
      </dgm:t>
    </dgm:pt>
    <dgm:pt modelId="{4A991712-14A7-42AB-BDB9-5155D6532BC5}" type="parTrans" cxnId="{E539125A-9B72-4F65-8E87-E270FB15768C}">
      <dgm:prSet/>
      <dgm:spPr/>
      <dgm:t>
        <a:bodyPr/>
        <a:lstStyle/>
        <a:p>
          <a:endParaRPr lang="en-US"/>
        </a:p>
      </dgm:t>
    </dgm:pt>
    <dgm:pt modelId="{B2B75C47-F282-4B73-9804-D537AAB97643}" type="sibTrans" cxnId="{E539125A-9B72-4F65-8E87-E270FB15768C}">
      <dgm:prSet/>
      <dgm:spPr/>
      <dgm:t>
        <a:bodyPr/>
        <a:lstStyle/>
        <a:p>
          <a:endParaRPr lang="en-US"/>
        </a:p>
      </dgm:t>
    </dgm:pt>
    <dgm:pt modelId="{F3F817F4-E1BB-42CF-916F-A971EE6373D7}">
      <dgm:prSet phldrT="[Text]" custT="1"/>
      <dgm:spPr>
        <a:solidFill>
          <a:srgbClr val="D05F12">
            <a:alpha val="21176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-Rescue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-Confine/Extingusih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-Natural/Tactical Ventilation</a:t>
          </a:r>
          <a:endParaRPr lang="en-US" sz="2800" b="1" dirty="0">
            <a:solidFill>
              <a:schemeClr val="tx1"/>
            </a:solidFill>
          </a:endParaRPr>
        </a:p>
      </dgm:t>
    </dgm:pt>
    <dgm:pt modelId="{BFF16AE3-1D9D-454D-B555-D3E0B2C369E1}" type="parTrans" cxnId="{4507A674-C575-49E6-B277-A12BFAB224A8}">
      <dgm:prSet/>
      <dgm:spPr/>
      <dgm:t>
        <a:bodyPr/>
        <a:lstStyle/>
        <a:p>
          <a:endParaRPr lang="en-US"/>
        </a:p>
      </dgm:t>
    </dgm:pt>
    <dgm:pt modelId="{5EC302F6-BDD3-4FF4-B57B-A7710B5DE35A}" type="sibTrans" cxnId="{4507A674-C575-49E6-B277-A12BFAB224A8}">
      <dgm:prSet/>
      <dgm:spPr/>
      <dgm:t>
        <a:bodyPr/>
        <a:lstStyle/>
        <a:p>
          <a:endParaRPr lang="en-US"/>
        </a:p>
      </dgm:t>
    </dgm:pt>
    <dgm:pt modelId="{0C18703E-6C52-4C11-9AF9-C9A3115B775E}">
      <dgm:prSet phldrT="[Text]" custT="1"/>
      <dgm:spPr>
        <a:solidFill>
          <a:srgbClr val="355222">
            <a:alpha val="30196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</a:rPr>
            <a:t>-</a:t>
          </a:r>
          <a:r>
            <a:rPr lang="en-US" sz="2800" b="1" dirty="0" smtClean="0">
              <a:solidFill>
                <a:schemeClr val="tx1"/>
              </a:solidFill>
            </a:rPr>
            <a:t>Conduct Primary Search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-Place hose lines inside to 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dirty="0">
            <a:solidFill>
              <a:schemeClr val="tx1"/>
            </a:solidFill>
          </a:endParaRPr>
        </a:p>
      </dgm:t>
    </dgm:pt>
    <dgm:pt modelId="{F93A5BED-FE37-4439-87FF-0506B1E828A5}" type="parTrans" cxnId="{0F67745F-1808-4211-86E6-04254F384956}">
      <dgm:prSet/>
      <dgm:spPr/>
      <dgm:t>
        <a:bodyPr/>
        <a:lstStyle/>
        <a:p>
          <a:endParaRPr lang="en-US"/>
        </a:p>
      </dgm:t>
    </dgm:pt>
    <dgm:pt modelId="{2D6D5A1E-8CC4-4BBD-B064-3C12F4E74F9F}" type="sibTrans" cxnId="{0F67745F-1808-4211-86E6-04254F384956}">
      <dgm:prSet/>
      <dgm:spPr/>
      <dgm:t>
        <a:bodyPr/>
        <a:lstStyle/>
        <a:p>
          <a:endParaRPr lang="en-US"/>
        </a:p>
      </dgm:t>
    </dgm:pt>
    <dgm:pt modelId="{6BDE8D98-4B42-40F0-876A-4E0673A4AD1F}" type="pres">
      <dgm:prSet presAssocID="{2E12D216-EF06-4D82-A078-DFDF4B6FC67B}" presName="CompostProcess" presStyleCnt="0">
        <dgm:presLayoutVars>
          <dgm:dir/>
          <dgm:resizeHandles val="exact"/>
        </dgm:presLayoutVars>
      </dgm:prSet>
      <dgm:spPr/>
    </dgm:pt>
    <dgm:pt modelId="{AC1BA1C6-7A70-4832-85EC-CA20B1011EC3}" type="pres">
      <dgm:prSet presAssocID="{2E12D216-EF06-4D82-A078-DFDF4B6FC67B}" presName="arrow" presStyleLbl="bgShp" presStyleIdx="0" presStyleCnt="1"/>
      <dgm:spPr/>
    </dgm:pt>
    <dgm:pt modelId="{23553385-6E32-4861-840D-C99F017CE771}" type="pres">
      <dgm:prSet presAssocID="{2E12D216-EF06-4D82-A078-DFDF4B6FC67B}" presName="linearProcess" presStyleCnt="0"/>
      <dgm:spPr/>
    </dgm:pt>
    <dgm:pt modelId="{688CE53E-8EBA-40AE-8258-CE196F91B988}" type="pres">
      <dgm:prSet presAssocID="{EAB4B638-B247-4AB2-8D5B-E0E4B864F844}" presName="textNode" presStyleLbl="node1" presStyleIdx="0" presStyleCnt="3" custScaleX="108140" custScaleY="126191" custLinFactNeighborX="-2725" custLinFactNeighborY="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436E2-377B-48AF-9CC8-26EDDB02D90F}" type="pres">
      <dgm:prSet presAssocID="{B2B75C47-F282-4B73-9804-D537AAB97643}" presName="sibTrans" presStyleCnt="0"/>
      <dgm:spPr/>
    </dgm:pt>
    <dgm:pt modelId="{F80D7221-70DE-42D8-85B7-3FBAA41E9B07}" type="pres">
      <dgm:prSet presAssocID="{F3F817F4-E1BB-42CF-916F-A971EE6373D7}" presName="textNode" presStyleLbl="node1" presStyleIdx="1" presStyleCnt="3" custScaleY="126190" custLinFactNeighborX="-3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AF195-99F7-46C2-8D71-BF8269F6520B}" type="pres">
      <dgm:prSet presAssocID="{5EC302F6-BDD3-4FF4-B57B-A7710B5DE35A}" presName="sibTrans" presStyleCnt="0"/>
      <dgm:spPr/>
    </dgm:pt>
    <dgm:pt modelId="{5B9A7C51-EA34-41CF-B971-96F2A29D320B}" type="pres">
      <dgm:prSet presAssocID="{0C18703E-6C52-4C11-9AF9-C9A3115B775E}" presName="textNode" presStyleLbl="node1" presStyleIdx="2" presStyleCnt="3" custScaleX="126099" custScaleY="123016" custLinFactNeighborX="1928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7A674-C575-49E6-B277-A12BFAB224A8}" srcId="{2E12D216-EF06-4D82-A078-DFDF4B6FC67B}" destId="{F3F817F4-E1BB-42CF-916F-A971EE6373D7}" srcOrd="1" destOrd="0" parTransId="{BFF16AE3-1D9D-454D-B555-D3E0B2C369E1}" sibTransId="{5EC302F6-BDD3-4FF4-B57B-A7710B5DE35A}"/>
    <dgm:cxn modelId="{E539125A-9B72-4F65-8E87-E270FB15768C}" srcId="{2E12D216-EF06-4D82-A078-DFDF4B6FC67B}" destId="{EAB4B638-B247-4AB2-8D5B-E0E4B864F844}" srcOrd="0" destOrd="0" parTransId="{4A991712-14A7-42AB-BDB9-5155D6532BC5}" sibTransId="{B2B75C47-F282-4B73-9804-D537AAB97643}"/>
    <dgm:cxn modelId="{EDCEFE73-9C43-400F-A543-27B6A207C3AD}" type="presOf" srcId="{0C18703E-6C52-4C11-9AF9-C9A3115B775E}" destId="{5B9A7C51-EA34-41CF-B971-96F2A29D320B}" srcOrd="0" destOrd="0" presId="urn:microsoft.com/office/officeart/2005/8/layout/hProcess9"/>
    <dgm:cxn modelId="{0F67745F-1808-4211-86E6-04254F384956}" srcId="{2E12D216-EF06-4D82-A078-DFDF4B6FC67B}" destId="{0C18703E-6C52-4C11-9AF9-C9A3115B775E}" srcOrd="2" destOrd="0" parTransId="{F93A5BED-FE37-4439-87FF-0506B1E828A5}" sibTransId="{2D6D5A1E-8CC4-4BBD-B064-3C12F4E74F9F}"/>
    <dgm:cxn modelId="{9D135E9B-05D7-432A-A3B7-9BE31B9B20AE}" type="presOf" srcId="{EAB4B638-B247-4AB2-8D5B-E0E4B864F844}" destId="{688CE53E-8EBA-40AE-8258-CE196F91B988}" srcOrd="0" destOrd="0" presId="urn:microsoft.com/office/officeart/2005/8/layout/hProcess9"/>
    <dgm:cxn modelId="{FDAA8E7C-14BA-4B2B-8A70-98CFD7645775}" type="presOf" srcId="{F3F817F4-E1BB-42CF-916F-A971EE6373D7}" destId="{F80D7221-70DE-42D8-85B7-3FBAA41E9B07}" srcOrd="0" destOrd="0" presId="urn:microsoft.com/office/officeart/2005/8/layout/hProcess9"/>
    <dgm:cxn modelId="{B92BDE66-CCC2-41CE-A1E1-E8E855003783}" type="presOf" srcId="{2E12D216-EF06-4D82-A078-DFDF4B6FC67B}" destId="{6BDE8D98-4B42-40F0-876A-4E0673A4AD1F}" srcOrd="0" destOrd="0" presId="urn:microsoft.com/office/officeart/2005/8/layout/hProcess9"/>
    <dgm:cxn modelId="{63B8B243-AB66-4C62-B166-1B31342EDBE2}" type="presParOf" srcId="{6BDE8D98-4B42-40F0-876A-4E0673A4AD1F}" destId="{AC1BA1C6-7A70-4832-85EC-CA20B1011EC3}" srcOrd="0" destOrd="0" presId="urn:microsoft.com/office/officeart/2005/8/layout/hProcess9"/>
    <dgm:cxn modelId="{348B9F11-3660-4B6B-89FD-7E3D2C97A84F}" type="presParOf" srcId="{6BDE8D98-4B42-40F0-876A-4E0673A4AD1F}" destId="{23553385-6E32-4861-840D-C99F017CE771}" srcOrd="1" destOrd="0" presId="urn:microsoft.com/office/officeart/2005/8/layout/hProcess9"/>
    <dgm:cxn modelId="{5336A02A-9D39-4506-B5F9-81F220E917B5}" type="presParOf" srcId="{23553385-6E32-4861-840D-C99F017CE771}" destId="{688CE53E-8EBA-40AE-8258-CE196F91B988}" srcOrd="0" destOrd="0" presId="urn:microsoft.com/office/officeart/2005/8/layout/hProcess9"/>
    <dgm:cxn modelId="{03B62C03-B59C-45F3-9B8E-B17392688677}" type="presParOf" srcId="{23553385-6E32-4861-840D-C99F017CE771}" destId="{350436E2-377B-48AF-9CC8-26EDDB02D90F}" srcOrd="1" destOrd="0" presId="urn:microsoft.com/office/officeart/2005/8/layout/hProcess9"/>
    <dgm:cxn modelId="{AADF9E8A-D34E-470F-BC8F-C31329A538D7}" type="presParOf" srcId="{23553385-6E32-4861-840D-C99F017CE771}" destId="{F80D7221-70DE-42D8-85B7-3FBAA41E9B07}" srcOrd="2" destOrd="0" presId="urn:microsoft.com/office/officeart/2005/8/layout/hProcess9"/>
    <dgm:cxn modelId="{3479B86A-E7F0-45F9-8A92-E4A745C2FF08}" type="presParOf" srcId="{23553385-6E32-4861-840D-C99F017CE771}" destId="{6FEAF195-99F7-46C2-8D71-BF8269F6520B}" srcOrd="3" destOrd="0" presId="urn:microsoft.com/office/officeart/2005/8/layout/hProcess9"/>
    <dgm:cxn modelId="{115EFA4F-A211-43C0-973F-89625555DEA3}" type="presParOf" srcId="{23553385-6E32-4861-840D-C99F017CE771}" destId="{5B9A7C51-EA34-41CF-B971-96F2A29D32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2D216-EF06-4D82-A078-DFDF4B6FC67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AB4B638-B247-4AB2-8D5B-E0E4B864F844}">
      <dgm:prSet phldrT="[Text]" custT="1"/>
      <dgm:spPr>
        <a:solidFill>
          <a:srgbClr val="FC0808">
            <a:alpha val="18824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-Remove endangered occupants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-Rmove Smoke &amp; Toxic Gases</a:t>
          </a:r>
          <a:endParaRPr lang="en-US" sz="2800" b="1" dirty="0">
            <a:solidFill>
              <a:schemeClr val="tx1"/>
            </a:solidFill>
          </a:endParaRPr>
        </a:p>
      </dgm:t>
    </dgm:pt>
    <dgm:pt modelId="{4A991712-14A7-42AB-BDB9-5155D6532BC5}" type="parTrans" cxnId="{E539125A-9B72-4F65-8E87-E270FB15768C}">
      <dgm:prSet/>
      <dgm:spPr/>
      <dgm:t>
        <a:bodyPr/>
        <a:lstStyle/>
        <a:p>
          <a:endParaRPr lang="en-US"/>
        </a:p>
      </dgm:t>
    </dgm:pt>
    <dgm:pt modelId="{B2B75C47-F282-4B73-9804-D537AAB97643}" type="sibTrans" cxnId="{E539125A-9B72-4F65-8E87-E270FB15768C}">
      <dgm:prSet/>
      <dgm:spPr/>
      <dgm:t>
        <a:bodyPr/>
        <a:lstStyle/>
        <a:p>
          <a:endParaRPr lang="en-US"/>
        </a:p>
      </dgm:t>
    </dgm:pt>
    <dgm:pt modelId="{F3F817F4-E1BB-42CF-916F-A971EE6373D7}">
      <dgm:prSet phldrT="[Text]" custT="1"/>
      <dgm:spPr>
        <a:solidFill>
          <a:srgbClr val="D05F12">
            <a:alpha val="21176"/>
          </a:srgbClr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</a:rPr>
            <a:t>-Rescue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-Confine/Extingusih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-Natural/Tactical Ventilation</a:t>
          </a:r>
          <a:endParaRPr lang="en-US" sz="2800" b="1" dirty="0">
            <a:solidFill>
              <a:schemeClr val="tx1"/>
            </a:solidFill>
          </a:endParaRPr>
        </a:p>
      </dgm:t>
    </dgm:pt>
    <dgm:pt modelId="{BFF16AE3-1D9D-454D-B555-D3E0B2C369E1}" type="parTrans" cxnId="{4507A674-C575-49E6-B277-A12BFAB224A8}">
      <dgm:prSet/>
      <dgm:spPr/>
      <dgm:t>
        <a:bodyPr/>
        <a:lstStyle/>
        <a:p>
          <a:endParaRPr lang="en-US"/>
        </a:p>
      </dgm:t>
    </dgm:pt>
    <dgm:pt modelId="{5EC302F6-BDD3-4FF4-B57B-A7710B5DE35A}" type="sibTrans" cxnId="{4507A674-C575-49E6-B277-A12BFAB224A8}">
      <dgm:prSet/>
      <dgm:spPr/>
      <dgm:t>
        <a:bodyPr/>
        <a:lstStyle/>
        <a:p>
          <a:endParaRPr lang="en-US"/>
        </a:p>
      </dgm:t>
    </dgm:pt>
    <dgm:pt modelId="{0C18703E-6C52-4C11-9AF9-C9A3115B775E}">
      <dgm:prSet phldrT="[Text]" custT="1"/>
      <dgm:spPr>
        <a:solidFill>
          <a:srgbClr val="355222">
            <a:alpha val="30196"/>
          </a:srgbClr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tx1"/>
              </a:solidFill>
            </a:rPr>
            <a:t>-</a:t>
          </a:r>
          <a:r>
            <a:rPr lang="en-US" sz="2800" b="1" dirty="0" smtClean="0">
              <a:solidFill>
                <a:schemeClr val="tx1"/>
              </a:solidFill>
            </a:rPr>
            <a:t>Conduct Primary Search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-Place hose lines inside to control the fire</a:t>
          </a:r>
        </a:p>
        <a:p>
          <a:pPr algn="l"/>
          <a:r>
            <a:rPr lang="en-US" sz="2800" b="1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dirty="0">
            <a:solidFill>
              <a:schemeClr val="tx1"/>
            </a:solidFill>
          </a:endParaRPr>
        </a:p>
      </dgm:t>
    </dgm:pt>
    <dgm:pt modelId="{F93A5BED-FE37-4439-87FF-0506B1E828A5}" type="parTrans" cxnId="{0F67745F-1808-4211-86E6-04254F384956}">
      <dgm:prSet/>
      <dgm:spPr/>
      <dgm:t>
        <a:bodyPr/>
        <a:lstStyle/>
        <a:p>
          <a:endParaRPr lang="en-US"/>
        </a:p>
      </dgm:t>
    </dgm:pt>
    <dgm:pt modelId="{2D6D5A1E-8CC4-4BBD-B064-3C12F4E74F9F}" type="sibTrans" cxnId="{0F67745F-1808-4211-86E6-04254F384956}">
      <dgm:prSet/>
      <dgm:spPr/>
      <dgm:t>
        <a:bodyPr/>
        <a:lstStyle/>
        <a:p>
          <a:endParaRPr lang="en-US"/>
        </a:p>
      </dgm:t>
    </dgm:pt>
    <dgm:pt modelId="{6BDE8D98-4B42-40F0-876A-4E0673A4AD1F}" type="pres">
      <dgm:prSet presAssocID="{2E12D216-EF06-4D82-A078-DFDF4B6FC67B}" presName="CompostProcess" presStyleCnt="0">
        <dgm:presLayoutVars>
          <dgm:dir/>
          <dgm:resizeHandles val="exact"/>
        </dgm:presLayoutVars>
      </dgm:prSet>
      <dgm:spPr/>
    </dgm:pt>
    <dgm:pt modelId="{AC1BA1C6-7A70-4832-85EC-CA20B1011EC3}" type="pres">
      <dgm:prSet presAssocID="{2E12D216-EF06-4D82-A078-DFDF4B6FC67B}" presName="arrow" presStyleLbl="bgShp" presStyleIdx="0" presStyleCnt="1"/>
      <dgm:spPr/>
    </dgm:pt>
    <dgm:pt modelId="{23553385-6E32-4861-840D-C99F017CE771}" type="pres">
      <dgm:prSet presAssocID="{2E12D216-EF06-4D82-A078-DFDF4B6FC67B}" presName="linearProcess" presStyleCnt="0"/>
      <dgm:spPr/>
    </dgm:pt>
    <dgm:pt modelId="{688CE53E-8EBA-40AE-8258-CE196F91B988}" type="pres">
      <dgm:prSet presAssocID="{EAB4B638-B247-4AB2-8D5B-E0E4B864F844}" presName="textNode" presStyleLbl="node1" presStyleIdx="0" presStyleCnt="3" custScaleX="108140" custScaleY="126191" custLinFactNeighborX="-2725" custLinFactNeighborY="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436E2-377B-48AF-9CC8-26EDDB02D90F}" type="pres">
      <dgm:prSet presAssocID="{B2B75C47-F282-4B73-9804-D537AAB97643}" presName="sibTrans" presStyleCnt="0"/>
      <dgm:spPr/>
    </dgm:pt>
    <dgm:pt modelId="{F80D7221-70DE-42D8-85B7-3FBAA41E9B07}" type="pres">
      <dgm:prSet presAssocID="{F3F817F4-E1BB-42CF-916F-A971EE6373D7}" presName="textNode" presStyleLbl="node1" presStyleIdx="1" presStyleCnt="3" custScaleY="126190" custLinFactNeighborX="-39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AF195-99F7-46C2-8D71-BF8269F6520B}" type="pres">
      <dgm:prSet presAssocID="{5EC302F6-BDD3-4FF4-B57B-A7710B5DE35A}" presName="sibTrans" presStyleCnt="0"/>
      <dgm:spPr/>
    </dgm:pt>
    <dgm:pt modelId="{5B9A7C51-EA34-41CF-B971-96F2A29D320B}" type="pres">
      <dgm:prSet presAssocID="{0C18703E-6C52-4C11-9AF9-C9A3115B775E}" presName="textNode" presStyleLbl="node1" presStyleIdx="2" presStyleCnt="3" custScaleX="126099" custScaleY="123016" custLinFactNeighborX="1928" custLinFactNeighborY="-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7A674-C575-49E6-B277-A12BFAB224A8}" srcId="{2E12D216-EF06-4D82-A078-DFDF4B6FC67B}" destId="{F3F817F4-E1BB-42CF-916F-A971EE6373D7}" srcOrd="1" destOrd="0" parTransId="{BFF16AE3-1D9D-454D-B555-D3E0B2C369E1}" sibTransId="{5EC302F6-BDD3-4FF4-B57B-A7710B5DE35A}"/>
    <dgm:cxn modelId="{E539125A-9B72-4F65-8E87-E270FB15768C}" srcId="{2E12D216-EF06-4D82-A078-DFDF4B6FC67B}" destId="{EAB4B638-B247-4AB2-8D5B-E0E4B864F844}" srcOrd="0" destOrd="0" parTransId="{4A991712-14A7-42AB-BDB9-5155D6532BC5}" sibTransId="{B2B75C47-F282-4B73-9804-D537AAB97643}"/>
    <dgm:cxn modelId="{BDFCDC65-999E-4AF8-A8BE-584C04A45A82}" type="presOf" srcId="{0C18703E-6C52-4C11-9AF9-C9A3115B775E}" destId="{5B9A7C51-EA34-41CF-B971-96F2A29D320B}" srcOrd="0" destOrd="0" presId="urn:microsoft.com/office/officeart/2005/8/layout/hProcess9"/>
    <dgm:cxn modelId="{553D17C8-8F89-4B4C-B158-EB5A69D3C358}" type="presOf" srcId="{EAB4B638-B247-4AB2-8D5B-E0E4B864F844}" destId="{688CE53E-8EBA-40AE-8258-CE196F91B988}" srcOrd="0" destOrd="0" presId="urn:microsoft.com/office/officeart/2005/8/layout/hProcess9"/>
    <dgm:cxn modelId="{0F67745F-1808-4211-86E6-04254F384956}" srcId="{2E12D216-EF06-4D82-A078-DFDF4B6FC67B}" destId="{0C18703E-6C52-4C11-9AF9-C9A3115B775E}" srcOrd="2" destOrd="0" parTransId="{F93A5BED-FE37-4439-87FF-0506B1E828A5}" sibTransId="{2D6D5A1E-8CC4-4BBD-B064-3C12F4E74F9F}"/>
    <dgm:cxn modelId="{BB2E5612-C3B4-4D63-9928-359514B4D48C}" type="presOf" srcId="{2E12D216-EF06-4D82-A078-DFDF4B6FC67B}" destId="{6BDE8D98-4B42-40F0-876A-4E0673A4AD1F}" srcOrd="0" destOrd="0" presId="urn:microsoft.com/office/officeart/2005/8/layout/hProcess9"/>
    <dgm:cxn modelId="{0F553F6C-CBE9-4A4C-A3D1-05DA054B907B}" type="presOf" srcId="{F3F817F4-E1BB-42CF-916F-A971EE6373D7}" destId="{F80D7221-70DE-42D8-85B7-3FBAA41E9B07}" srcOrd="0" destOrd="0" presId="urn:microsoft.com/office/officeart/2005/8/layout/hProcess9"/>
    <dgm:cxn modelId="{15F90380-692E-47A7-A9CC-D9E36832BDFB}" type="presParOf" srcId="{6BDE8D98-4B42-40F0-876A-4E0673A4AD1F}" destId="{AC1BA1C6-7A70-4832-85EC-CA20B1011EC3}" srcOrd="0" destOrd="0" presId="urn:microsoft.com/office/officeart/2005/8/layout/hProcess9"/>
    <dgm:cxn modelId="{5C9CC313-B7E1-4A0E-A0C0-0772CF34B3B8}" type="presParOf" srcId="{6BDE8D98-4B42-40F0-876A-4E0673A4AD1F}" destId="{23553385-6E32-4861-840D-C99F017CE771}" srcOrd="1" destOrd="0" presId="urn:microsoft.com/office/officeart/2005/8/layout/hProcess9"/>
    <dgm:cxn modelId="{8C5B0435-AFF3-4171-8569-D2DF8FFEBDA0}" type="presParOf" srcId="{23553385-6E32-4861-840D-C99F017CE771}" destId="{688CE53E-8EBA-40AE-8258-CE196F91B988}" srcOrd="0" destOrd="0" presId="urn:microsoft.com/office/officeart/2005/8/layout/hProcess9"/>
    <dgm:cxn modelId="{BE03E8E7-9A57-4BA1-A1CE-C47D2345E22E}" type="presParOf" srcId="{23553385-6E32-4861-840D-C99F017CE771}" destId="{350436E2-377B-48AF-9CC8-26EDDB02D90F}" srcOrd="1" destOrd="0" presId="urn:microsoft.com/office/officeart/2005/8/layout/hProcess9"/>
    <dgm:cxn modelId="{D541CBD1-F216-491E-9EED-33047819CF83}" type="presParOf" srcId="{23553385-6E32-4861-840D-C99F017CE771}" destId="{F80D7221-70DE-42D8-85B7-3FBAA41E9B07}" srcOrd="2" destOrd="0" presId="urn:microsoft.com/office/officeart/2005/8/layout/hProcess9"/>
    <dgm:cxn modelId="{5D82BBDF-5881-4026-9BED-BC660FBA9F87}" type="presParOf" srcId="{23553385-6E32-4861-840D-C99F017CE771}" destId="{6FEAF195-99F7-46C2-8D71-BF8269F6520B}" srcOrd="3" destOrd="0" presId="urn:microsoft.com/office/officeart/2005/8/layout/hProcess9"/>
    <dgm:cxn modelId="{7397EEF8-16B5-4AFD-BDE6-9CD3D4F4F086}" type="presParOf" srcId="{23553385-6E32-4861-840D-C99F017CE771}" destId="{5B9A7C51-EA34-41CF-B971-96F2A29D32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BA1C6-7A70-4832-85EC-CA20B1011EC3}">
      <dsp:nvSpPr>
        <dsp:cNvPr id="0" name=""/>
        <dsp:cNvSpPr/>
      </dsp:nvSpPr>
      <dsp:spPr>
        <a:xfrm>
          <a:off x="914399" y="0"/>
          <a:ext cx="10363200" cy="51434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CE53E-8EBA-40AE-8258-CE196F91B988}">
      <dsp:nvSpPr>
        <dsp:cNvPr id="0" name=""/>
        <dsp:cNvSpPr/>
      </dsp:nvSpPr>
      <dsp:spPr>
        <a:xfrm>
          <a:off x="1587" y="1289958"/>
          <a:ext cx="3730690" cy="2596253"/>
        </a:xfrm>
        <a:prstGeom prst="roundRect">
          <a:avLst/>
        </a:prstGeom>
        <a:solidFill>
          <a:srgbClr val="FC0808">
            <a:alpha val="1882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-Remove endangered occupants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-Control The Fire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-Rmove Smoke &amp; Toxic Gases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8326" y="1416697"/>
        <a:ext cx="3477212" cy="2342775"/>
      </dsp:txXfrm>
    </dsp:sp>
    <dsp:sp modelId="{F80D7221-70DE-42D8-85B7-3FBAA41E9B07}">
      <dsp:nvSpPr>
        <dsp:cNvPr id="0" name=""/>
        <dsp:cNvSpPr/>
      </dsp:nvSpPr>
      <dsp:spPr>
        <a:xfrm>
          <a:off x="3935958" y="1273633"/>
          <a:ext cx="3449870" cy="2596232"/>
        </a:xfrm>
        <a:prstGeom prst="roundRect">
          <a:avLst/>
        </a:prstGeom>
        <a:solidFill>
          <a:srgbClr val="D05F12">
            <a:alpha val="2117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-Rescue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-Confine/Extingusih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-Natural/Tactical Ventilation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62696" y="1400371"/>
        <a:ext cx="3196394" cy="2342756"/>
      </dsp:txXfrm>
    </dsp:sp>
    <dsp:sp modelId="{5B9A7C51-EA34-41CF-B971-96F2A29D320B}">
      <dsp:nvSpPr>
        <dsp:cNvPr id="0" name=""/>
        <dsp:cNvSpPr/>
      </dsp:nvSpPr>
      <dsp:spPr>
        <a:xfrm>
          <a:off x="7837607" y="1306201"/>
          <a:ext cx="4350252" cy="2530930"/>
        </a:xfrm>
        <a:prstGeom prst="roundRect">
          <a:avLst/>
        </a:prstGeom>
        <a:solidFill>
          <a:srgbClr val="355222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-</a:t>
          </a:r>
          <a:r>
            <a:rPr lang="en-US" sz="2800" b="1" kern="1200" dirty="0" smtClean="0">
              <a:solidFill>
                <a:schemeClr val="tx1"/>
              </a:solidFill>
            </a:rPr>
            <a:t>Conduct Primary Search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-Place hose lines inside to control the fire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961157" y="1429751"/>
        <a:ext cx="4103152" cy="228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BA1C6-7A70-4832-85EC-CA20B1011EC3}">
      <dsp:nvSpPr>
        <dsp:cNvPr id="0" name=""/>
        <dsp:cNvSpPr/>
      </dsp:nvSpPr>
      <dsp:spPr>
        <a:xfrm>
          <a:off x="914399" y="0"/>
          <a:ext cx="10363200" cy="51434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CE53E-8EBA-40AE-8258-CE196F91B988}">
      <dsp:nvSpPr>
        <dsp:cNvPr id="0" name=""/>
        <dsp:cNvSpPr/>
      </dsp:nvSpPr>
      <dsp:spPr>
        <a:xfrm>
          <a:off x="1587" y="1289958"/>
          <a:ext cx="3730690" cy="2596253"/>
        </a:xfrm>
        <a:prstGeom prst="roundRect">
          <a:avLst/>
        </a:prstGeom>
        <a:solidFill>
          <a:srgbClr val="FC0808">
            <a:alpha val="1882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-Remove endangered occupants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-Control The Fire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-Rmove Smoke &amp; Toxic Gases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8326" y="1416697"/>
        <a:ext cx="3477212" cy="2342775"/>
      </dsp:txXfrm>
    </dsp:sp>
    <dsp:sp modelId="{F80D7221-70DE-42D8-85B7-3FBAA41E9B07}">
      <dsp:nvSpPr>
        <dsp:cNvPr id="0" name=""/>
        <dsp:cNvSpPr/>
      </dsp:nvSpPr>
      <dsp:spPr>
        <a:xfrm>
          <a:off x="3935958" y="1273633"/>
          <a:ext cx="3449870" cy="2596232"/>
        </a:xfrm>
        <a:prstGeom prst="roundRect">
          <a:avLst/>
        </a:prstGeom>
        <a:solidFill>
          <a:srgbClr val="D05F12">
            <a:alpha val="2117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-Rescue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-Confine/Extingusih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-Natural/Tactical Ventilation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62696" y="1400371"/>
        <a:ext cx="3196394" cy="2342756"/>
      </dsp:txXfrm>
    </dsp:sp>
    <dsp:sp modelId="{5B9A7C51-EA34-41CF-B971-96F2A29D320B}">
      <dsp:nvSpPr>
        <dsp:cNvPr id="0" name=""/>
        <dsp:cNvSpPr/>
      </dsp:nvSpPr>
      <dsp:spPr>
        <a:xfrm>
          <a:off x="7837607" y="1306201"/>
          <a:ext cx="4350252" cy="2530930"/>
        </a:xfrm>
        <a:prstGeom prst="roundRect">
          <a:avLst/>
        </a:prstGeom>
        <a:solidFill>
          <a:srgbClr val="355222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-</a:t>
          </a:r>
          <a:r>
            <a:rPr lang="en-US" sz="2800" b="1" kern="1200" dirty="0" smtClean="0">
              <a:solidFill>
                <a:schemeClr val="tx1"/>
              </a:solidFill>
            </a:rPr>
            <a:t>Conduct Primary Search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-Place hose lines inside to control the fire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961157" y="1429751"/>
        <a:ext cx="4103152" cy="2283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BA1C6-7A70-4832-85EC-CA20B1011EC3}">
      <dsp:nvSpPr>
        <dsp:cNvPr id="0" name=""/>
        <dsp:cNvSpPr/>
      </dsp:nvSpPr>
      <dsp:spPr>
        <a:xfrm>
          <a:off x="914399" y="0"/>
          <a:ext cx="10363200" cy="514349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CE53E-8EBA-40AE-8258-CE196F91B988}">
      <dsp:nvSpPr>
        <dsp:cNvPr id="0" name=""/>
        <dsp:cNvSpPr/>
      </dsp:nvSpPr>
      <dsp:spPr>
        <a:xfrm>
          <a:off x="1587" y="1289958"/>
          <a:ext cx="3730690" cy="2596253"/>
        </a:xfrm>
        <a:prstGeom prst="roundRect">
          <a:avLst/>
        </a:prstGeom>
        <a:solidFill>
          <a:srgbClr val="FC0808">
            <a:alpha val="1882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-Remove endangered occupants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-Control The Fire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-Rmove Smoke &amp; Toxic Gases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8326" y="1416697"/>
        <a:ext cx="3477212" cy="2342775"/>
      </dsp:txXfrm>
    </dsp:sp>
    <dsp:sp modelId="{F80D7221-70DE-42D8-85B7-3FBAA41E9B07}">
      <dsp:nvSpPr>
        <dsp:cNvPr id="0" name=""/>
        <dsp:cNvSpPr/>
      </dsp:nvSpPr>
      <dsp:spPr>
        <a:xfrm>
          <a:off x="3935958" y="1273633"/>
          <a:ext cx="3449870" cy="2596232"/>
        </a:xfrm>
        <a:prstGeom prst="roundRect">
          <a:avLst/>
        </a:prstGeom>
        <a:solidFill>
          <a:srgbClr val="D05F12">
            <a:alpha val="2117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-Rescue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-Confine/Extingusih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-Natural/Tactical Ventilation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062696" y="1400371"/>
        <a:ext cx="3196394" cy="2342756"/>
      </dsp:txXfrm>
    </dsp:sp>
    <dsp:sp modelId="{5B9A7C51-EA34-41CF-B971-96F2A29D320B}">
      <dsp:nvSpPr>
        <dsp:cNvPr id="0" name=""/>
        <dsp:cNvSpPr/>
      </dsp:nvSpPr>
      <dsp:spPr>
        <a:xfrm>
          <a:off x="7837607" y="1306201"/>
          <a:ext cx="4350252" cy="2530930"/>
        </a:xfrm>
        <a:prstGeom prst="roundRect">
          <a:avLst/>
        </a:prstGeom>
        <a:solidFill>
          <a:srgbClr val="355222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-</a:t>
          </a:r>
          <a:r>
            <a:rPr lang="en-US" sz="2800" b="1" kern="1200" dirty="0" smtClean="0">
              <a:solidFill>
                <a:schemeClr val="tx1"/>
              </a:solidFill>
            </a:rPr>
            <a:t>Conduct Primary Search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-Place hose lines inside to control the fire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-Ventilate the building horizontally/vertically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961157" y="1429751"/>
        <a:ext cx="4103152" cy="228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C0971-3649-4610-8525-005F7DDE506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998B-49E1-4A97-A221-91A4AC5BA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Shimmering </a:t>
            </a:r>
            <a:r>
              <a:rPr lang="as-IN" dirty="0" smtClean="0"/>
              <a:t>ঝলমলে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D998B-49E1-4A97-A221-91A4AC5BAB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7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D540-EC5C-4ADF-BA3D-C4B09A69031E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6F0F-3E48-4A7A-B6AC-A99AB46BA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LBtRwJ93aQ" TargetMode="Externa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bN2O_k7QJl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ocyl9dZ7W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6542315" y="4327241"/>
            <a:ext cx="5829299" cy="2302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Ruhul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Warehouse Inspector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Assistant Director, Dhaka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8409"/>
            <a:ext cx="12192000" cy="25853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 &amp; Rescue During Structural Fire</a:t>
            </a:r>
          </a:p>
          <a:p>
            <a:pPr algn="ctr"/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5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3628" y="1310661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2078" y="1310661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837" y="4089720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8642" y="4089720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7821" y="4084330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1325390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0216" y="1316431"/>
            <a:ext cx="6601784" cy="3258766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pplication of expanded polystyrene (EPS) in buildings and constructions: A  review - Ramli Sulong - 2019 - Journal of Applied Polymer Science - Wiley  Online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71" y="4574448"/>
            <a:ext cx="3845858" cy="22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ildings Across U.S. Are Wrapped in Same Panels That Fueled Deadly London  Fire - WS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90"/>
            <a:ext cx="3182471" cy="21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 risk – how not to get burnt | FM Me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2645" r="52991" b="44949"/>
          <a:stretch/>
        </p:blipFill>
        <p:spPr bwMode="auto">
          <a:xfrm>
            <a:off x="0" y="3441986"/>
            <a:ext cx="3182471" cy="27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</a:rPr>
              <a:t>S – SMOKE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7687"/>
            <a:ext cx="12192000" cy="8233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3200" dirty="0"/>
              <a:t>Extremely useful in determining fire location and extent.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51" y="1901018"/>
            <a:ext cx="6358158" cy="377993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1901018"/>
            <a:ext cx="5856051" cy="4956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smtClean="0"/>
              <a:t>Smoke indicators may be visible on the </a:t>
            </a:r>
            <a:r>
              <a:rPr lang="en-US" sz="3200" dirty="0" smtClean="0">
                <a:solidFill>
                  <a:srgbClr val="7030A0"/>
                </a:solidFill>
              </a:rPr>
              <a:t>exterior as well as inside the building.</a:t>
            </a:r>
          </a:p>
          <a:p>
            <a:pPr algn="just"/>
            <a:r>
              <a:rPr lang="en-US" sz="3200" dirty="0" smtClean="0"/>
              <a:t>Reading the smoke is critical, but not sufficient in predicting fire behavior.</a:t>
            </a:r>
          </a:p>
          <a:p>
            <a:pPr algn="just"/>
            <a:r>
              <a:rPr lang="en-US" sz="3200" dirty="0" smtClean="0"/>
              <a:t>Elements to consider: Location, Optical Density (Thickness), Color, Physical Density (</a:t>
            </a:r>
            <a:r>
              <a:rPr lang="en-US" sz="3200" b="1" dirty="0" smtClean="0">
                <a:solidFill>
                  <a:srgbClr val="0070C0"/>
                </a:solidFill>
              </a:rPr>
              <a:t>Buoyancy</a:t>
            </a:r>
            <a:r>
              <a:rPr lang="en-US" sz="3200" dirty="0" smtClean="0"/>
              <a:t>), Volume.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4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</a:rPr>
              <a:t>Buoyancy Induced Smoke Movement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Buoyancy ( Read ) | Physics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96" y="1077687"/>
            <a:ext cx="2631330" cy="29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FD simulation of fire and smoke propagation in the National Museum of  Contemporary Art in Athens - SIMTEC | ANSYS Simulation Software &amp; Servic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862"/>
            <a:ext cx="7933390" cy="45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Buoyancy Basic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196" y="3963537"/>
            <a:ext cx="2631330" cy="28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4261" y="5770583"/>
            <a:ext cx="8557909" cy="86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hlinkClick r:id="rId5"/>
              </a:rPr>
              <a:t>https://www.youtube.com/watch?v=cLBtRwJ93aQ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0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</a:rPr>
              <a:t>A – AIR TRACK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077687"/>
            <a:ext cx="4725211" cy="5634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Air track </a:t>
            </a:r>
            <a:r>
              <a:rPr lang="en-US" sz="2800" dirty="0">
                <a:latin typeface="+mn-lt"/>
              </a:rPr>
              <a:t>includes movement of both smoke and air.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Observation of air track: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Starts from the exterior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Becomes more critical when making entry.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Continues to be important while working inside.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Elements to consider: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Direction</a:t>
            </a:r>
            <a:r>
              <a:rPr lang="en-US" sz="2800" dirty="0"/>
              <a:t>, Wind, Velocity &amp; Flow</a:t>
            </a:r>
          </a:p>
        </p:txBody>
      </p:sp>
      <p:pic>
        <p:nvPicPr>
          <p:cNvPr id="23554" name="Picture 2" descr="Fire Behavior Training | Compartment Fire Behav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52" y="1252782"/>
            <a:ext cx="7191983" cy="54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5400" b="1" dirty="0" smtClean="0">
                <a:solidFill>
                  <a:schemeClr val="bg1"/>
                </a:solidFill>
              </a:rPr>
              <a:t>                    H </a:t>
            </a:r>
            <a:r>
              <a:rPr lang="en-US" sz="5400" b="1" dirty="0">
                <a:solidFill>
                  <a:schemeClr val="bg1"/>
                </a:solidFill>
              </a:rPr>
              <a:t>– HEAT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252782"/>
            <a:ext cx="4725211" cy="4396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Heat and temperature cannot be directly observed: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/>
              <a:t>Indirect indicators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/>
              <a:t>Tactile indicators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Protective clothing provides </a:t>
            </a:r>
            <a:r>
              <a:rPr lang="en-US" sz="3200" dirty="0" smtClean="0"/>
              <a:t>insulation,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Temperature </a:t>
            </a:r>
            <a:r>
              <a:rPr lang="en-US" sz="3200" dirty="0"/>
              <a:t>changes faster than we feel it!</a:t>
            </a:r>
          </a:p>
        </p:txBody>
      </p:sp>
      <p:pic>
        <p:nvPicPr>
          <p:cNvPr id="5" name="Picture 6" descr="MSA Evolution 5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81" y="1"/>
            <a:ext cx="4497566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SA Evolution® 5800 Thermal Imaging Camera – Fire Fo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69" y="3083802"/>
            <a:ext cx="390207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Contents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034" y="1420239"/>
            <a:ext cx="11167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/>
              <a:t>Elementary Equipment Needed for </a:t>
            </a:r>
            <a:r>
              <a:rPr lang="en-US" sz="3600" b="1" dirty="0" smtClean="0"/>
              <a:t>Search </a:t>
            </a:r>
            <a:r>
              <a:rPr lang="en-US" sz="3600" b="1" dirty="0"/>
              <a:t>and </a:t>
            </a:r>
            <a:r>
              <a:rPr lang="en-US" sz="3600" b="1" dirty="0" smtClean="0"/>
              <a:t>Rescue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/>
              <a:t>FBI – Fire Behavior Indicators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/>
              <a:t>Smoke Reading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smtClean="0"/>
              <a:t>Sar Concept/Strategies/Tactic</a:t>
            </a:r>
            <a:endParaRPr lang="en-US" sz="3600" dirty="0" smtClean="0"/>
          </a:p>
          <a:p>
            <a:endParaRPr lang="en-US" dirty="0"/>
          </a:p>
          <a:p>
            <a:pPr lvl="0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>
                <a:solidFill>
                  <a:schemeClr val="bg1"/>
                </a:solidFill>
              </a:rPr>
              <a:t>H – HEAT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6" y="1016344"/>
            <a:ext cx="7761754" cy="58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  <a:r>
              <a:rPr lang="en-US" sz="5400" b="1" dirty="0">
                <a:solidFill>
                  <a:schemeClr val="bg1"/>
                </a:solidFill>
              </a:rPr>
              <a:t>F – FLAME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4749" y="2217906"/>
            <a:ext cx="6342434" cy="3175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Flames may be obvious, but these indicators must be integrated with the other B-SAHF indicators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Elements to consider: Location, Size, Color, Duration, Auto-ignition</a:t>
            </a:r>
          </a:p>
        </p:txBody>
      </p:sp>
      <p:pic>
        <p:nvPicPr>
          <p:cNvPr id="7" name="Picture 2" descr="Flam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32" y="1037732"/>
            <a:ext cx="4760068" cy="58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20" y="981824"/>
            <a:ext cx="7702684" cy="737715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Determining </a:t>
            </a:r>
            <a:r>
              <a:rPr lang="en-US" sz="3600" dirty="0"/>
              <a:t>the four key attributes of </a:t>
            </a:r>
            <a:r>
              <a:rPr lang="en-US" sz="3600" dirty="0" smtClean="0"/>
              <a:t>smoke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32624" r="52927" b="39291"/>
          <a:stretch/>
        </p:blipFill>
        <p:spPr>
          <a:xfrm>
            <a:off x="176720" y="1605227"/>
            <a:ext cx="7352489" cy="32350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7834" y="5462"/>
            <a:ext cx="12192000" cy="8311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Smoke Reading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20" y="4720368"/>
            <a:ext cx="3886200" cy="2176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504" y="4641969"/>
            <a:ext cx="3330102" cy="2216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347" y="3692726"/>
            <a:ext cx="4230653" cy="3168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405" y="876576"/>
            <a:ext cx="4294762" cy="26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949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86" y="1264267"/>
            <a:ext cx="11465669" cy="41733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In what ways are they changing?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How rapidly are these changes occurring?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What do these changes suggest about </a:t>
            </a:r>
            <a:r>
              <a:rPr lang="en-US" sz="3200" dirty="0" smtClean="0"/>
              <a:t>the progression </a:t>
            </a:r>
            <a:r>
              <a:rPr lang="en-US" sz="3200" dirty="0"/>
              <a:t>of the fire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Two triggers: right temperature, right mixture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5" t="29219" r="36489" b="37022"/>
          <a:stretch/>
        </p:blipFill>
        <p:spPr>
          <a:xfrm>
            <a:off x="-77820" y="3735420"/>
            <a:ext cx="4565790" cy="3122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3" t="9929" r="24361" b="30213"/>
          <a:stretch/>
        </p:blipFill>
        <p:spPr>
          <a:xfrm>
            <a:off x="7914482" y="3913364"/>
            <a:ext cx="4169701" cy="27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t="15603" r="30584" b="37021"/>
          <a:stretch/>
        </p:blipFill>
        <p:spPr>
          <a:xfrm>
            <a:off x="4293420" y="3913364"/>
            <a:ext cx="3942945" cy="27666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8637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Smoke Reading</a:t>
            </a:r>
          </a:p>
        </p:txBody>
      </p:sp>
    </p:spTree>
    <p:extLst>
      <p:ext uri="{BB962C8B-B14F-4D97-AF65-F5344CB8AC3E}">
        <p14:creationId xmlns:p14="http://schemas.microsoft.com/office/powerpoint/2010/main" val="18613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5900"/>
          <a:ext cx="1219200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911651"/>
          <a:ext cx="1219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29"/>
                <a:gridCol w="3804557"/>
                <a:gridCol w="4599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Objectives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Strategies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D7D31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Tactics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7834" y="5462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SAR concept/Strategies/Tactic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834" y="1461246"/>
            <a:ext cx="3827834" cy="5127811"/>
          </a:xfrm>
          <a:prstGeom prst="rect">
            <a:avLst/>
          </a:prstGeom>
          <a:solidFill>
            <a:srgbClr val="F22908">
              <a:alpha val="784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5900"/>
          <a:ext cx="1219200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911651"/>
          <a:ext cx="1219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29"/>
                <a:gridCol w="3804557"/>
                <a:gridCol w="4599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Objectives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Strategies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D7D31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Tactics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7834" y="5462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SAR concept/Strategies/Tactic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7929" y="1497104"/>
            <a:ext cx="3792071" cy="5127811"/>
          </a:xfrm>
          <a:prstGeom prst="rect">
            <a:avLst/>
          </a:prstGeom>
          <a:solidFill>
            <a:srgbClr val="F22908">
              <a:alpha val="784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5900"/>
          <a:ext cx="12192000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911651"/>
          <a:ext cx="1219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29"/>
                <a:gridCol w="3804557"/>
                <a:gridCol w="4599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Objectives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Strategies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D7D31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ysClr val="windowText" lastClr="000000"/>
                          </a:solidFill>
                        </a:rPr>
                        <a:t>Tactics</a:t>
                      </a:r>
                      <a:endParaRPr lang="en-US" sz="3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7843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7834" y="5462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SAR concept/Strategies/Tactic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3082" y="1523999"/>
            <a:ext cx="4321084" cy="5127811"/>
          </a:xfrm>
          <a:prstGeom prst="rect">
            <a:avLst/>
          </a:prstGeom>
          <a:solidFill>
            <a:srgbClr val="F22908">
              <a:alpha val="784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07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Phase of Search &amp; Rescue:</a:t>
            </a:r>
            <a:endParaRPr lang="en-US" sz="3200" dirty="0"/>
          </a:p>
          <a:p>
            <a:r>
              <a:rPr lang="en-US" sz="3200" dirty="0" smtClean="0"/>
              <a:t>Primary </a:t>
            </a:r>
            <a:r>
              <a:rPr lang="en-US" sz="3200" dirty="0"/>
              <a:t>Search</a:t>
            </a:r>
          </a:p>
          <a:p>
            <a:pPr marL="457200" lvl="1" indent="0">
              <a:buNone/>
            </a:pPr>
            <a:r>
              <a:rPr lang="en-US" sz="3200" dirty="0"/>
              <a:t>• Early action</a:t>
            </a:r>
          </a:p>
          <a:p>
            <a:pPr marL="457200" lvl="1" indent="0">
              <a:buNone/>
            </a:pPr>
            <a:r>
              <a:rPr lang="en-US" sz="3200" dirty="0"/>
              <a:t>• Fast movement</a:t>
            </a:r>
          </a:p>
          <a:p>
            <a:pPr marL="457200" lvl="1" indent="0">
              <a:buNone/>
            </a:pPr>
            <a:r>
              <a:rPr lang="en-US" sz="3200" dirty="0"/>
              <a:t>• Victims can be seen</a:t>
            </a:r>
          </a:p>
          <a:p>
            <a:pPr marL="457200" lvl="1" indent="0">
              <a:buNone/>
            </a:pPr>
            <a:r>
              <a:rPr lang="en-US" sz="3200" dirty="0"/>
              <a:t>• No other </a:t>
            </a:r>
            <a:r>
              <a:rPr lang="en-US" sz="3200" dirty="0" smtClean="0"/>
              <a:t>activities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7834" y="5462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SAR in Structure</a:t>
            </a:r>
          </a:p>
        </p:txBody>
      </p:sp>
      <p:pic>
        <p:nvPicPr>
          <p:cNvPr id="28674" name="Picture 2" descr="Zone fire model with two zones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74" y="1417064"/>
            <a:ext cx="7803926" cy="41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270" y="0"/>
            <a:ext cx="4125688" cy="982772"/>
          </a:xfrm>
        </p:spPr>
        <p:txBody>
          <a:bodyPr/>
          <a:lstStyle/>
          <a:p>
            <a:r>
              <a:rPr lang="en-US" dirty="0"/>
              <a:t>Priority </a:t>
            </a:r>
            <a:r>
              <a:rPr lang="en-US" dirty="0" smtClean="0"/>
              <a:t>of Rescue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57"/>
          <a:stretch/>
        </p:blipFill>
        <p:spPr>
          <a:xfrm>
            <a:off x="8298472" y="3967842"/>
            <a:ext cx="3564321" cy="26386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5285" y="1032661"/>
            <a:ext cx="3965187" cy="2638652"/>
          </a:xfrm>
          <a:prstGeom prst="rect">
            <a:avLst/>
          </a:prstGeom>
        </p:spPr>
      </p:pic>
      <p:pic>
        <p:nvPicPr>
          <p:cNvPr id="1032" name="Picture 8" descr="Banani Fire: A tower of violations | Daily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015080"/>
            <a:ext cx="3995057" cy="26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585" y="1015079"/>
            <a:ext cx="3546208" cy="2656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901" r="8035"/>
          <a:stretch/>
        </p:blipFill>
        <p:spPr>
          <a:xfrm>
            <a:off x="179611" y="3967842"/>
            <a:ext cx="4343400" cy="2682762"/>
          </a:xfrm>
          <a:prstGeom prst="rect">
            <a:avLst/>
          </a:prstGeom>
        </p:spPr>
      </p:pic>
      <p:pic>
        <p:nvPicPr>
          <p:cNvPr id="14" name="Picture 6" descr="At least 19 dead in Bangladesh business tower fire | CBC New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5"/>
          <a:stretch/>
        </p:blipFill>
        <p:spPr bwMode="auto">
          <a:xfrm>
            <a:off x="4711571" y="3956389"/>
            <a:ext cx="3762961" cy="26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51" y="137815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ii. Secondary Search</a:t>
            </a:r>
          </a:p>
          <a:p>
            <a:pPr marL="457200" lvl="1" indent="0">
              <a:buNone/>
            </a:pPr>
            <a:r>
              <a:rPr lang="en-US" sz="3200" dirty="0"/>
              <a:t>• Fast movement</a:t>
            </a:r>
          </a:p>
          <a:p>
            <a:pPr marL="457200" lvl="1" indent="0">
              <a:buNone/>
            </a:pPr>
            <a:r>
              <a:rPr lang="en-US" sz="3200" dirty="0"/>
              <a:t>• Search victims (can’t see victims)</a:t>
            </a:r>
          </a:p>
          <a:p>
            <a:pPr marL="457200" lvl="1" indent="0">
              <a:buNone/>
            </a:pPr>
            <a:r>
              <a:rPr lang="en-US" sz="3200" dirty="0"/>
              <a:t>• Victims hide/trap</a:t>
            </a:r>
          </a:p>
          <a:p>
            <a:pPr marL="457200" lvl="1" indent="0">
              <a:buNone/>
            </a:pPr>
            <a:r>
              <a:rPr lang="en-US" sz="3200" dirty="0"/>
              <a:t>• Use equipments (SCBA, hose, mechanical ventilation etc.)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7834" y="5462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SAR in Structure</a:t>
            </a:r>
          </a:p>
        </p:txBody>
      </p:sp>
    </p:spTree>
    <p:extLst>
      <p:ext uri="{BB962C8B-B14F-4D97-AF65-F5344CB8AC3E}">
        <p14:creationId xmlns:p14="http://schemas.microsoft.com/office/powerpoint/2010/main" val="32981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256832" cy="93385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bg1"/>
                </a:solidFill>
              </a:rPr>
              <a:t> Elementary Equipment </a:t>
            </a:r>
            <a:r>
              <a:rPr lang="en-US" sz="3600" b="1" dirty="0">
                <a:solidFill>
                  <a:schemeClr val="bg1"/>
                </a:solidFill>
              </a:rPr>
              <a:t>Needed for 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Search </a:t>
            </a:r>
            <a:r>
              <a:rPr lang="en-US" sz="3600" b="1" dirty="0">
                <a:solidFill>
                  <a:schemeClr val="bg1"/>
                </a:solidFill>
              </a:rPr>
              <a:t>and Rescue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6082"/>
            <a:ext cx="7256833" cy="2662842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dirty="0"/>
              <a:t>Full personal protective clothing</a:t>
            </a:r>
          </a:p>
          <a:p>
            <a:pPr algn="just" fontAlgn="base"/>
            <a:r>
              <a:rPr lang="en-US" sz="3000" dirty="0"/>
              <a:t>Self contained breathing apparatus</a:t>
            </a:r>
          </a:p>
          <a:p>
            <a:pPr algn="just" fontAlgn="base"/>
            <a:r>
              <a:rPr lang="en-US" sz="3000" dirty="0"/>
              <a:t>Radio, forcible entry tool, flashlight</a:t>
            </a:r>
          </a:p>
          <a:p>
            <a:pPr algn="just" fontAlgn="base"/>
            <a:r>
              <a:rPr lang="en-US" sz="3000" dirty="0"/>
              <a:t>A Partner</a:t>
            </a:r>
          </a:p>
          <a:p>
            <a:pPr algn="just" fontAlgn="base"/>
            <a:r>
              <a:rPr lang="en-US" sz="3000" dirty="0"/>
              <a:t>Hose line or a safety rope to entry/exit door</a:t>
            </a:r>
          </a:p>
        </p:txBody>
      </p:sp>
      <p:pic>
        <p:nvPicPr>
          <p:cNvPr id="20482" name="Picture 2" descr="Assessment of Firefighters' needs for personal protective equipment | 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33" y="1"/>
            <a:ext cx="4935167" cy="38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ire Fighter Forcible Entry Training With Reclaimed Doors | The RE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37" y="3882827"/>
            <a:ext cx="4156308" cy="30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hina Hooligan tools 36&quot;, firefighting forcible entry tool on Global Sou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65" y="3881151"/>
            <a:ext cx="2997813" cy="29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Turnout Gear/fireman Suit - Buy Turnout Gear,Protective Suits,Fire Fighter  Protective Suits Product on Alibaba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2" b="5544"/>
          <a:stretch/>
        </p:blipFill>
        <p:spPr bwMode="auto">
          <a:xfrm>
            <a:off x="-28442" y="3882826"/>
            <a:ext cx="3569309" cy="30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85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Entry into 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4" y="933855"/>
            <a:ext cx="11867743" cy="4645705"/>
          </a:xfrm>
        </p:spPr>
        <p:txBody>
          <a:bodyPr>
            <a:noAutofit/>
          </a:bodyPr>
          <a:lstStyle/>
          <a:p>
            <a:pPr algn="just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/>
              <a:t>Get down low, check door for heat, open door and check flooring</a:t>
            </a:r>
          </a:p>
          <a:p>
            <a:pPr algn="just" fontAlgn="base"/>
            <a:r>
              <a:rPr lang="en-US" sz="3200" dirty="0"/>
              <a:t>Enter Structure and perform either a right or a left and search</a:t>
            </a:r>
          </a:p>
          <a:p>
            <a:pPr algn="just" fontAlgn="base"/>
            <a:r>
              <a:rPr lang="en-US" sz="3200" dirty="0"/>
              <a:t>At least once a room </a:t>
            </a:r>
            <a:r>
              <a:rPr lang="en-US" sz="3200" dirty="0" smtClean="0"/>
              <a:t>Yell (Fire </a:t>
            </a:r>
            <a:r>
              <a:rPr lang="en-US" sz="3200" dirty="0"/>
              <a:t>Department is anyone in here)</a:t>
            </a:r>
          </a:p>
          <a:p>
            <a:pPr algn="just" fontAlgn="base"/>
            <a:r>
              <a:rPr lang="en-US" sz="3200" dirty="0"/>
              <a:t>Always STAY TOGETHER</a:t>
            </a:r>
          </a:p>
        </p:txBody>
      </p:sp>
      <p:pic>
        <p:nvPicPr>
          <p:cNvPr id="8194" name="Picture 2" descr="C:\My Documents\My Pictures\Search and Rescue\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84" y="3256707"/>
            <a:ext cx="4682247" cy="35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it 5: Light Search and Rescue Operations - ppt video onlin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 b="14283"/>
          <a:stretch/>
        </p:blipFill>
        <p:spPr bwMode="auto">
          <a:xfrm>
            <a:off x="-109167" y="3202055"/>
            <a:ext cx="7159559" cy="36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</a:rPr>
              <a:t>As </a:t>
            </a:r>
            <a:r>
              <a:rPr lang="en-US" sz="5400" b="1" dirty="0">
                <a:solidFill>
                  <a:schemeClr val="bg1"/>
                </a:solidFill>
              </a:rPr>
              <a:t>Entering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5574" y="1019319"/>
            <a:ext cx="6400731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dirty="0"/>
              <a:t>First </a:t>
            </a:r>
            <a:r>
              <a:rPr lang="en-US" sz="3000" dirty="0" smtClean="0"/>
              <a:t>person deciminate through </a:t>
            </a:r>
            <a:r>
              <a:rPr lang="en-US" sz="3000" dirty="0"/>
              <a:t>radios that team is entering and give the name of the team and the direction of search to the commander.</a:t>
            </a:r>
          </a:p>
          <a:p>
            <a:pPr algn="just" fontAlgn="base"/>
            <a:r>
              <a:rPr lang="en-US" sz="3000" dirty="0"/>
              <a:t>Second person is to grab the outer boot of first rescuer and search with a tool in the other hand as far as he can reach.</a:t>
            </a:r>
          </a:p>
          <a:p>
            <a:pPr algn="just" fontAlgn="base"/>
            <a:r>
              <a:rPr lang="en-US" sz="3000" dirty="0"/>
              <a:t>Third Person is to do the same as second rescuer except to hold onto the second mans outer boot</a:t>
            </a:r>
          </a:p>
          <a:p>
            <a:pPr lvl="0" algn="just"/>
            <a:endParaRPr lang="en-US" sz="3000" dirty="0"/>
          </a:p>
        </p:txBody>
      </p:sp>
      <p:pic>
        <p:nvPicPr>
          <p:cNvPr id="9218" name="Picture 2" descr="A:\MVC-02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94" y="1361873"/>
            <a:ext cx="5773906" cy="43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dirty="0" smtClean="0">
                <a:solidFill>
                  <a:schemeClr val="bg1"/>
                </a:solidFill>
              </a:rPr>
              <a:t>During </a:t>
            </a:r>
            <a:r>
              <a:rPr lang="en-US" sz="5400" b="1" dirty="0">
                <a:solidFill>
                  <a:schemeClr val="bg1"/>
                </a:solidFill>
              </a:rPr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5573" y="1019319"/>
            <a:ext cx="5972714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dirty="0"/>
              <a:t>Always keep the team informed of what you are finding. (windows, doors, closets)</a:t>
            </a:r>
          </a:p>
          <a:p>
            <a:pPr algn="just" fontAlgn="base"/>
            <a:r>
              <a:rPr lang="en-US" sz="3000" dirty="0"/>
              <a:t>Always be aware of your partner(s)</a:t>
            </a:r>
          </a:p>
          <a:p>
            <a:pPr algn="just" fontAlgn="base"/>
            <a:r>
              <a:rPr lang="en-US" sz="3000" dirty="0"/>
              <a:t>Feel the walls for windows or secondary egress routes.</a:t>
            </a:r>
          </a:p>
          <a:p>
            <a:pPr algn="just" fontAlgn="base"/>
            <a:r>
              <a:rPr lang="en-US" sz="3000" dirty="0"/>
              <a:t>Search all areas </a:t>
            </a:r>
            <a:r>
              <a:rPr lang="en-US" sz="3000" dirty="0" smtClean="0"/>
              <a:t>(Toilets, </a:t>
            </a:r>
            <a:r>
              <a:rPr lang="en-US" sz="3000" dirty="0"/>
              <a:t>under </a:t>
            </a:r>
            <a:r>
              <a:rPr lang="en-US" sz="3000" dirty="0" smtClean="0"/>
              <a:t>beds/tables </a:t>
            </a:r>
            <a:r>
              <a:rPr lang="en-US" sz="3000" dirty="0"/>
              <a:t>Etc</a:t>
            </a:r>
            <a:r>
              <a:rPr lang="en-US" sz="3000" dirty="0" smtClean="0"/>
              <a:t>.)</a:t>
            </a:r>
            <a:endParaRPr lang="en-US" sz="3000" dirty="0"/>
          </a:p>
          <a:p>
            <a:pPr algn="just" fontAlgn="base"/>
            <a:r>
              <a:rPr lang="en-US" sz="3000" dirty="0"/>
              <a:t>Ventilate when possible taking care not to give the fire air</a:t>
            </a:r>
          </a:p>
        </p:txBody>
      </p:sp>
      <p:pic>
        <p:nvPicPr>
          <p:cNvPr id="10242" name="Picture 2" descr="C:\My Documents\My Pictures\Search and Rescue\S and 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428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en-US" sz="5400" b="1" smtClean="0">
                <a:solidFill>
                  <a:schemeClr val="bg1"/>
                </a:solidFill>
              </a:rPr>
              <a:t>Small </a:t>
            </a:r>
            <a:r>
              <a:rPr lang="en-US" sz="5400" b="1" dirty="0">
                <a:solidFill>
                  <a:schemeClr val="bg1"/>
                </a:solidFill>
              </a:rPr>
              <a:t>area search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298" y="1174959"/>
            <a:ext cx="5972714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600" dirty="0"/>
              <a:t>First person enters while second holds doorway.</a:t>
            </a:r>
          </a:p>
          <a:p>
            <a:pPr algn="just" fontAlgn="base"/>
            <a:r>
              <a:rPr lang="en-US" sz="3600" dirty="0"/>
              <a:t>Then second enters while third holds doorway.</a:t>
            </a:r>
          </a:p>
          <a:p>
            <a:pPr algn="just" fontAlgn="base"/>
            <a:r>
              <a:rPr lang="en-US" sz="3600" dirty="0" smtClean="0"/>
              <a:t>Speeds </a:t>
            </a:r>
            <a:r>
              <a:rPr lang="en-US" sz="3600" dirty="0"/>
              <a:t>up the process of the search.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1266" name="Picture 2" descr="A:\MVC-03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18" y="1167318"/>
            <a:ext cx="6225881" cy="46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Large </a:t>
            </a:r>
            <a:r>
              <a:rPr lang="en-US" sz="5400" b="1" dirty="0">
                <a:solidFill>
                  <a:schemeClr val="bg1"/>
                </a:solidFill>
              </a:rPr>
              <a:t>area search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298" y="1174959"/>
            <a:ext cx="5972714" cy="459915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/>
              <a:t>In larger rooms you can use webbing or a short rope to keep contact with your team</a:t>
            </a:r>
            <a:r>
              <a:rPr lang="en-US" sz="3600" dirty="0" smtClean="0"/>
              <a:t>.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/>
            <a:r>
              <a:rPr lang="en-US" sz="3600" dirty="0"/>
              <a:t>You could hold hands</a:t>
            </a:r>
            <a:r>
              <a:rPr lang="en-US" sz="3600" dirty="0" smtClean="0"/>
              <a:t>.</a:t>
            </a:r>
          </a:p>
          <a:p>
            <a:pPr marL="0" indent="0" fontAlgn="base">
              <a:buNone/>
            </a:pPr>
            <a:endParaRPr lang="en-US" sz="1000" dirty="0"/>
          </a:p>
          <a:p>
            <a:pPr fontAlgn="base"/>
            <a:r>
              <a:rPr lang="en-US" sz="3600" dirty="0"/>
              <a:t>Using these during a search can extend your search area further into a room to get a full and accurate sweep.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  <p:pic>
        <p:nvPicPr>
          <p:cNvPr id="12290" name="Picture 2" descr="A:\MVC-02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45" y="1174959"/>
            <a:ext cx="6318655" cy="47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Finding </a:t>
            </a:r>
            <a:r>
              <a:rPr lang="en-US" sz="5400" b="1" dirty="0">
                <a:solidFill>
                  <a:schemeClr val="bg1"/>
                </a:solidFill>
              </a:rPr>
              <a:t>Victim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801" y="1136049"/>
            <a:ext cx="5924319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200" dirty="0"/>
              <a:t>Radio command of </a:t>
            </a:r>
            <a:r>
              <a:rPr lang="en-US" sz="3200" b="1" dirty="0"/>
              <a:t>whereabouts of the victim and status of the victim</a:t>
            </a:r>
            <a:r>
              <a:rPr lang="en-US" sz="3200" dirty="0"/>
              <a:t> to get </a:t>
            </a:r>
            <a:r>
              <a:rPr lang="en-US" sz="3200" b="1" dirty="0" smtClean="0"/>
              <a:t>EMS</a:t>
            </a:r>
            <a:r>
              <a:rPr lang="en-US" sz="3200" dirty="0" smtClean="0"/>
              <a:t> </a:t>
            </a:r>
            <a:r>
              <a:rPr lang="en-US" sz="3200" dirty="0"/>
              <a:t>teams ready.</a:t>
            </a:r>
          </a:p>
          <a:p>
            <a:pPr algn="just" fontAlgn="base"/>
            <a:r>
              <a:rPr lang="en-US" sz="3200" b="1" dirty="0"/>
              <a:t>Leave a tool or something </a:t>
            </a:r>
            <a:r>
              <a:rPr lang="en-US" sz="3200" dirty="0"/>
              <a:t>to mark your end of search so the next team can take over.</a:t>
            </a:r>
          </a:p>
          <a:p>
            <a:pPr algn="just" fontAlgn="base"/>
            <a:r>
              <a:rPr lang="en-US" sz="3200" b="1" dirty="0" smtClean="0"/>
              <a:t>During exit time, </a:t>
            </a:r>
            <a:r>
              <a:rPr lang="en-US" sz="3200" b="1" dirty="0"/>
              <a:t>explain to next team </a:t>
            </a:r>
            <a:r>
              <a:rPr lang="en-US" sz="3200" dirty="0"/>
              <a:t>all about your search so they have your information to make their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  <p:pic>
        <p:nvPicPr>
          <p:cNvPr id="13314" name="Picture 2" descr="C:\My Documents\My Pictures\Search and Rescue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16" y="1187896"/>
            <a:ext cx="6277584" cy="47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After </a:t>
            </a:r>
            <a:r>
              <a:rPr lang="en-US" sz="5400" b="1" dirty="0">
                <a:solidFill>
                  <a:schemeClr val="bg1"/>
                </a:solidFill>
              </a:rPr>
              <a:t>exiting the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11" y="998706"/>
            <a:ext cx="11969456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200" dirty="0"/>
              <a:t>Always put your tools in a proper staging area, or put it back in its place in service.</a:t>
            </a:r>
          </a:p>
          <a:p>
            <a:pPr algn="just" fontAlgn="base"/>
            <a:r>
              <a:rPr lang="en-US" sz="3200" dirty="0"/>
              <a:t>Extend your air pack straps, check it over, clean it, fill the air tank, put in back in a staging area or in its place on the truck.</a:t>
            </a:r>
          </a:p>
          <a:p>
            <a:pPr algn="just" fontAlgn="base"/>
            <a:r>
              <a:rPr lang="en-US" sz="3200" dirty="0"/>
              <a:t>Go to rehab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  <p:pic>
        <p:nvPicPr>
          <p:cNvPr id="14338" name="Picture 2" descr="RIT Team Staging Mat – Firefighter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027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3M™ Scott™ Air-Pak™ X3 SCBA | 3M Sco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39" y="3640027"/>
            <a:ext cx="3065761" cy="32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06" y="3640027"/>
            <a:ext cx="4945148" cy="32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Structural </a:t>
            </a:r>
            <a:r>
              <a:rPr lang="en-US" sz="5400" b="1" dirty="0">
                <a:solidFill>
                  <a:schemeClr val="bg1"/>
                </a:solidFill>
              </a:rPr>
              <a:t>collapse all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801" y="1136049"/>
            <a:ext cx="11969456" cy="664234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dirty="0"/>
              <a:t>Whenever anyone finds a </a:t>
            </a:r>
            <a:r>
              <a:rPr lang="en-US" sz="3000" b="1" dirty="0">
                <a:solidFill>
                  <a:srgbClr val="C00000"/>
                </a:solidFill>
              </a:rPr>
              <a:t>structural problem </a:t>
            </a:r>
            <a:r>
              <a:rPr lang="en-US" sz="3000" dirty="0"/>
              <a:t>alert the commander of it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  <p:pic>
        <p:nvPicPr>
          <p:cNvPr id="15364" name="Picture 4" descr="Fire at Gazipur RMG factory | The Daily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80" y="1994833"/>
            <a:ext cx="6533737" cy="36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-62801" y="1839193"/>
            <a:ext cx="5549201" cy="4599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sz="3000" dirty="0" smtClean="0"/>
              <a:t>If the </a:t>
            </a:r>
            <a:r>
              <a:rPr lang="en-US" sz="3000" b="1" dirty="0" smtClean="0">
                <a:solidFill>
                  <a:srgbClr val="C00000"/>
                </a:solidFill>
              </a:rPr>
              <a:t>commander sees bad sign </a:t>
            </a:r>
            <a:r>
              <a:rPr lang="en-US" sz="3000" dirty="0" smtClean="0"/>
              <a:t>he will </a:t>
            </a:r>
            <a:r>
              <a:rPr lang="en-US" sz="3000" b="1" dirty="0" smtClean="0">
                <a:solidFill>
                  <a:srgbClr val="C00000"/>
                </a:solidFill>
              </a:rPr>
              <a:t>call all personnel out </a:t>
            </a:r>
            <a:r>
              <a:rPr lang="en-US" sz="3000" dirty="0" smtClean="0"/>
              <a:t>of the building by the use of his radio and the use of an air horn/ whistle on a truck.</a:t>
            </a:r>
          </a:p>
          <a:p>
            <a:pPr marL="0" indent="0" algn="just" fontAlgn="base">
              <a:buNone/>
            </a:pPr>
            <a:endParaRPr lang="en-US" sz="800" dirty="0" smtClean="0"/>
          </a:p>
          <a:p>
            <a:pPr algn="just" fontAlgn="base"/>
            <a:r>
              <a:rPr lang="en-US" sz="3000" dirty="0" smtClean="0"/>
              <a:t>It consists of three blasts of the </a:t>
            </a:r>
            <a:r>
              <a:rPr lang="en-US" sz="3000" b="1" dirty="0" smtClean="0">
                <a:solidFill>
                  <a:srgbClr val="C00000"/>
                </a:solidFill>
              </a:rPr>
              <a:t>air horns three times </a:t>
            </a:r>
            <a:r>
              <a:rPr lang="en-US" sz="3000" dirty="0" smtClean="0"/>
              <a:t>as well as a radio message  to immediately egress out of the building.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64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Structural </a:t>
            </a:r>
            <a:r>
              <a:rPr lang="en-US" sz="5400" b="1" dirty="0">
                <a:solidFill>
                  <a:schemeClr val="bg1"/>
                </a:solidFill>
              </a:rPr>
              <a:t>collapse all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801" y="1136049"/>
            <a:ext cx="12047278" cy="4599150"/>
          </a:xfrm>
        </p:spPr>
        <p:txBody>
          <a:bodyPr>
            <a:noAutofit/>
          </a:bodyPr>
          <a:lstStyle/>
          <a:p>
            <a:pPr algn="just" fontAlgn="base"/>
            <a:r>
              <a:rPr lang="en-US" sz="3000" dirty="0">
                <a:hlinkClick r:id="rId2"/>
              </a:rPr>
              <a:t>https://</a:t>
            </a:r>
            <a:r>
              <a:rPr lang="en-US" sz="3000" dirty="0" smtClean="0">
                <a:hlinkClick r:id="rId2"/>
              </a:rPr>
              <a:t>www.youtube.com/watch?v=bN2O_k7QJlY</a:t>
            </a:r>
            <a:endParaRPr lang="en-US" sz="3000" dirty="0" smtClean="0"/>
          </a:p>
          <a:p>
            <a:pPr marL="0" indent="0" algn="just" fontAlgn="base">
              <a:buNone/>
            </a:pP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0" y="1981636"/>
            <a:ext cx="11830059" cy="39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4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Things to be remembered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09" y="1136049"/>
            <a:ext cx="11770468" cy="5303662"/>
          </a:xfrm>
        </p:spPr>
        <p:txBody>
          <a:bodyPr>
            <a:noAutofit/>
          </a:bodyPr>
          <a:lstStyle/>
          <a:p>
            <a:pPr fontAlgn="base"/>
            <a:r>
              <a:rPr lang="en-US" sz="3000" dirty="0"/>
              <a:t>Do the best job you can with the resources you have.</a:t>
            </a:r>
          </a:p>
          <a:p>
            <a:pPr fontAlgn="base"/>
            <a:r>
              <a:rPr lang="en-US" sz="3000" dirty="0"/>
              <a:t>Search thoroughly</a:t>
            </a:r>
          </a:p>
          <a:p>
            <a:pPr fontAlgn="base"/>
            <a:r>
              <a:rPr lang="en-US" sz="3000" dirty="0"/>
              <a:t> Take care of you and your team FIRST.</a:t>
            </a:r>
          </a:p>
          <a:p>
            <a:pPr fontAlgn="base"/>
            <a:r>
              <a:rPr lang="en-US" sz="3000" dirty="0"/>
              <a:t>Stay low and together</a:t>
            </a:r>
          </a:p>
          <a:p>
            <a:pPr fontAlgn="base"/>
            <a:r>
              <a:rPr lang="en-US" sz="3000" dirty="0"/>
              <a:t>Always use a </a:t>
            </a:r>
            <a:r>
              <a:rPr lang="en-US" sz="3000" dirty="0" smtClean="0"/>
              <a:t>hose </a:t>
            </a:r>
            <a:r>
              <a:rPr lang="en-US" sz="3000" dirty="0"/>
              <a:t>line or a rope to the exit when you search. </a:t>
            </a:r>
            <a:endParaRPr lang="en-US" sz="3000" dirty="0" smtClean="0"/>
          </a:p>
          <a:p>
            <a:pPr fontAlgn="base"/>
            <a:r>
              <a:rPr lang="en-US" sz="3000" dirty="0"/>
              <a:t>Always take care of yourself and your partners.</a:t>
            </a:r>
          </a:p>
          <a:p>
            <a:pPr fontAlgn="base"/>
            <a:r>
              <a:rPr lang="en-US" sz="3000" dirty="0"/>
              <a:t>We are called to be a solution to, not to add to the problem.</a:t>
            </a:r>
          </a:p>
          <a:p>
            <a:pPr fontAlgn="base"/>
            <a:r>
              <a:rPr lang="en-US" sz="3000" dirty="0"/>
              <a:t>YOU are the most important person on any scene!</a:t>
            </a:r>
          </a:p>
          <a:p>
            <a:pPr fontAlgn="base"/>
            <a:r>
              <a:rPr lang="en-US" sz="3000" dirty="0"/>
              <a:t>Remember: practice does not make perfect. PERFECT PRACTICE MAKES PERFECT!!!</a:t>
            </a:r>
          </a:p>
          <a:p>
            <a:pPr fontAlgn="base"/>
            <a:endParaRPr lang="en-US" sz="3000" dirty="0"/>
          </a:p>
          <a:p>
            <a:pPr marL="0" indent="0" algn="just" fontAlgn="base">
              <a:buNone/>
            </a:pP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6236" y="5192546"/>
            <a:ext cx="15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335" y="5249753"/>
            <a:ext cx="1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4707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508"/>
            <a:ext cx="4610911" cy="5003193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To avoid unwanted fatalities, injuries of firefighters due to rapid fire progress during SAR in structural fire.</a:t>
            </a:r>
          </a:p>
          <a:p>
            <a:pPr marL="0" indent="0" algn="just">
              <a:buNone/>
            </a:pPr>
            <a:endParaRPr lang="en-US" sz="3600" dirty="0" smtClean="0"/>
          </a:p>
          <a:p>
            <a:pPr algn="just"/>
            <a:r>
              <a:rPr lang="en-US" sz="3600" dirty="0" smtClean="0"/>
              <a:t>Be aware of structural vulnerability</a:t>
            </a:r>
          </a:p>
          <a:p>
            <a:pPr algn="just"/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FBI – FIRE BEHAVIOR INDICATORS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919" y="2354093"/>
            <a:ext cx="7075251" cy="4367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21632" y="1316508"/>
            <a:ext cx="32643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BSHAF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3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768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514350" lvl="0" indent="-514350" algn="ctr"/>
            <a:r>
              <a:rPr lang="en-US" sz="54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7458" y="1515155"/>
            <a:ext cx="4408714" cy="4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51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r="225" b="8151"/>
          <a:stretch>
            <a:fillRect/>
          </a:stretch>
        </p:blipFill>
        <p:spPr bwMode="auto">
          <a:xfrm>
            <a:off x="1126671" y="1649185"/>
            <a:ext cx="9927772" cy="326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energy convert to Kinetic energy and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www.youtube.com/watch?v=eocyl9dZ7W0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7687"/>
            <a:ext cx="5620965" cy="578031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Building construction influences both </a:t>
            </a:r>
            <a:r>
              <a:rPr lang="en-US" sz="3200" dirty="0" smtClean="0">
                <a:solidFill>
                  <a:srgbClr val="002060"/>
                </a:solidFill>
              </a:rPr>
              <a:t>fire development </a:t>
            </a:r>
            <a:r>
              <a:rPr lang="en-US" sz="3200" dirty="0">
                <a:solidFill>
                  <a:srgbClr val="002060"/>
                </a:solidFill>
              </a:rPr>
              <a:t>and potential for collapse.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Occupancy </a:t>
            </a:r>
            <a:r>
              <a:rPr lang="en-US" sz="3200" dirty="0">
                <a:solidFill>
                  <a:srgbClr val="7030A0"/>
                </a:solidFill>
              </a:rPr>
              <a:t>and related contents will have a </a:t>
            </a:r>
            <a:r>
              <a:rPr lang="en-US" sz="3200" dirty="0" smtClean="0">
                <a:solidFill>
                  <a:srgbClr val="7030A0"/>
                </a:solidFill>
              </a:rPr>
              <a:t>major impact </a:t>
            </a:r>
            <a:r>
              <a:rPr lang="en-US" sz="3200" dirty="0">
                <a:solidFill>
                  <a:srgbClr val="7030A0"/>
                </a:solidFill>
              </a:rPr>
              <a:t>fire dynamics. (Consider fire behavior </a:t>
            </a:r>
            <a:r>
              <a:rPr lang="en-US" sz="3200" dirty="0" smtClean="0">
                <a:solidFill>
                  <a:srgbClr val="7030A0"/>
                </a:solidFill>
              </a:rPr>
              <a:t>during pre-incident </a:t>
            </a:r>
            <a:r>
              <a:rPr lang="en-US" sz="3200" dirty="0">
                <a:solidFill>
                  <a:srgbClr val="7030A0"/>
                </a:solidFill>
              </a:rPr>
              <a:t>planning</a:t>
            </a:r>
            <a:r>
              <a:rPr lang="en-US" sz="32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3200" dirty="0">
                <a:solidFill>
                  <a:srgbClr val="C00000"/>
                </a:solidFill>
              </a:rPr>
              <a:t>Elements to consider</a:t>
            </a:r>
            <a:r>
              <a:rPr lang="en-US" sz="3200" dirty="0" smtClean="0">
                <a:solidFill>
                  <a:srgbClr val="C00000"/>
                </a:solidFill>
              </a:rPr>
              <a:t>: Construction</a:t>
            </a:r>
            <a:r>
              <a:rPr lang="en-US" sz="3200" dirty="0">
                <a:solidFill>
                  <a:srgbClr val="C00000"/>
                </a:solidFill>
              </a:rPr>
              <a:t>, Contents, Size</a:t>
            </a:r>
            <a:r>
              <a:rPr lang="en-US" sz="3200" dirty="0" smtClean="0">
                <a:solidFill>
                  <a:srgbClr val="C00000"/>
                </a:solidFill>
              </a:rPr>
              <a:t>, Ventilation </a:t>
            </a:r>
            <a:r>
              <a:rPr lang="en-US" sz="3200" dirty="0">
                <a:solidFill>
                  <a:srgbClr val="C00000"/>
                </a:solidFill>
              </a:rPr>
              <a:t>Profile </a:t>
            </a:r>
            <a:r>
              <a:rPr lang="en-US" sz="3200" dirty="0" smtClean="0">
                <a:solidFill>
                  <a:srgbClr val="C00000"/>
                </a:solidFill>
              </a:rPr>
              <a:t>&amp; Fire </a:t>
            </a:r>
            <a:r>
              <a:rPr lang="en-US" sz="3200" dirty="0">
                <a:solidFill>
                  <a:srgbClr val="C00000"/>
                </a:solidFill>
              </a:rPr>
              <a:t>Protection Systems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31897"/>
              </p:ext>
            </p:extLst>
          </p:nvPr>
        </p:nvGraphicFramePr>
        <p:xfrm>
          <a:off x="5620966" y="162073"/>
          <a:ext cx="6421878" cy="63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878"/>
              </a:tblGrid>
              <a:tr h="971568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4847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Structural, Nonstructural,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Partition wall (load bearing/non load bearing)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Fire resistive/non fire resistive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3881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Residential/Industrial/Commercial/ Mix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occupancy/Educational/ Health facilities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Stored combustible materials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4673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Interior/Exterior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Finishing Materials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Ventialtion Factor (Design/Natural/Mechanical)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B – BUILDING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77687"/>
            <a:ext cx="12192000" cy="1683442"/>
          </a:xfrm>
          <a:prstGeom prst="rect">
            <a:avLst/>
          </a:prstGeom>
          <a:solidFill>
            <a:srgbClr val="C5E0B4">
              <a:alpha val="1686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7687"/>
            <a:ext cx="5620965" cy="578031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Building construction influences both </a:t>
            </a:r>
            <a:r>
              <a:rPr lang="en-US" sz="3200" dirty="0" smtClean="0">
                <a:solidFill>
                  <a:srgbClr val="002060"/>
                </a:solidFill>
              </a:rPr>
              <a:t>fire development </a:t>
            </a:r>
            <a:r>
              <a:rPr lang="en-US" sz="3200" dirty="0">
                <a:solidFill>
                  <a:srgbClr val="002060"/>
                </a:solidFill>
              </a:rPr>
              <a:t>and potential for collapse.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Occupancy </a:t>
            </a:r>
            <a:r>
              <a:rPr lang="en-US" sz="3200" dirty="0">
                <a:solidFill>
                  <a:srgbClr val="7030A0"/>
                </a:solidFill>
              </a:rPr>
              <a:t>and related contents will have a </a:t>
            </a:r>
            <a:r>
              <a:rPr lang="en-US" sz="3200" dirty="0" smtClean="0">
                <a:solidFill>
                  <a:srgbClr val="7030A0"/>
                </a:solidFill>
              </a:rPr>
              <a:t>major impact </a:t>
            </a:r>
            <a:r>
              <a:rPr lang="en-US" sz="3200" dirty="0">
                <a:solidFill>
                  <a:srgbClr val="7030A0"/>
                </a:solidFill>
              </a:rPr>
              <a:t>fire dynamics. (Consider fire behavior </a:t>
            </a:r>
            <a:r>
              <a:rPr lang="en-US" sz="3200" dirty="0" smtClean="0">
                <a:solidFill>
                  <a:srgbClr val="7030A0"/>
                </a:solidFill>
              </a:rPr>
              <a:t>during pre-incident </a:t>
            </a:r>
            <a:r>
              <a:rPr lang="en-US" sz="3200" dirty="0">
                <a:solidFill>
                  <a:srgbClr val="7030A0"/>
                </a:solidFill>
              </a:rPr>
              <a:t>planning</a:t>
            </a:r>
            <a:r>
              <a:rPr lang="en-US" sz="32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3200" dirty="0">
                <a:solidFill>
                  <a:srgbClr val="C00000"/>
                </a:solidFill>
              </a:rPr>
              <a:t>Elements to consider</a:t>
            </a:r>
            <a:r>
              <a:rPr lang="en-US" sz="3200" dirty="0" smtClean="0">
                <a:solidFill>
                  <a:srgbClr val="C00000"/>
                </a:solidFill>
              </a:rPr>
              <a:t>: Construction</a:t>
            </a:r>
            <a:r>
              <a:rPr lang="en-US" sz="3200" dirty="0">
                <a:solidFill>
                  <a:srgbClr val="C00000"/>
                </a:solidFill>
              </a:rPr>
              <a:t>, Contents, Size</a:t>
            </a:r>
            <a:r>
              <a:rPr lang="en-US" sz="3200" dirty="0" smtClean="0">
                <a:solidFill>
                  <a:srgbClr val="C00000"/>
                </a:solidFill>
              </a:rPr>
              <a:t>, Ventilation </a:t>
            </a:r>
            <a:r>
              <a:rPr lang="en-US" sz="3200" dirty="0">
                <a:solidFill>
                  <a:srgbClr val="C00000"/>
                </a:solidFill>
              </a:rPr>
              <a:t>Profile </a:t>
            </a:r>
            <a:r>
              <a:rPr lang="en-US" sz="3200" dirty="0" smtClean="0">
                <a:solidFill>
                  <a:srgbClr val="C00000"/>
                </a:solidFill>
              </a:rPr>
              <a:t>&amp; Fire </a:t>
            </a:r>
            <a:r>
              <a:rPr lang="en-US" sz="3200" dirty="0">
                <a:solidFill>
                  <a:srgbClr val="C00000"/>
                </a:solidFill>
              </a:rPr>
              <a:t>Protection Systems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20966" y="162073"/>
          <a:ext cx="6421878" cy="63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878"/>
              </a:tblGrid>
              <a:tr h="971568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4847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Structural, Nonstructural,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Partition wall (load bearing/non load bearing)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Fire resistive/non fire resistive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3881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Residential/Industrial/Commercial/ Mix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occupancy/Educational/ Health facilities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Stored combustible materials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4673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Interior/Exterior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Finishing Materials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Ventialtion Factor (Design/Natural/Mechanical)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B – BUILDING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8966" y="2789945"/>
            <a:ext cx="12200965" cy="1997207"/>
          </a:xfrm>
          <a:prstGeom prst="rect">
            <a:avLst/>
          </a:prstGeom>
          <a:solidFill>
            <a:srgbClr val="C5E0B4">
              <a:alpha val="1686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7687"/>
            <a:ext cx="5620965" cy="578031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Building construction influences both </a:t>
            </a:r>
            <a:r>
              <a:rPr lang="en-US" sz="3200" dirty="0" smtClean="0">
                <a:solidFill>
                  <a:srgbClr val="002060"/>
                </a:solidFill>
              </a:rPr>
              <a:t>fire development </a:t>
            </a:r>
            <a:r>
              <a:rPr lang="en-US" sz="3200" dirty="0">
                <a:solidFill>
                  <a:srgbClr val="002060"/>
                </a:solidFill>
              </a:rPr>
              <a:t>and potential for collapse.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Occupancy </a:t>
            </a:r>
            <a:r>
              <a:rPr lang="en-US" sz="3200" dirty="0">
                <a:solidFill>
                  <a:srgbClr val="7030A0"/>
                </a:solidFill>
              </a:rPr>
              <a:t>and related contents will have a </a:t>
            </a:r>
            <a:r>
              <a:rPr lang="en-US" sz="3200" dirty="0" smtClean="0">
                <a:solidFill>
                  <a:srgbClr val="7030A0"/>
                </a:solidFill>
              </a:rPr>
              <a:t>major impact </a:t>
            </a:r>
            <a:r>
              <a:rPr lang="en-US" sz="3200" dirty="0">
                <a:solidFill>
                  <a:srgbClr val="7030A0"/>
                </a:solidFill>
              </a:rPr>
              <a:t>fire dynamics. (Consider fire behavior </a:t>
            </a:r>
            <a:r>
              <a:rPr lang="en-US" sz="3200" dirty="0" smtClean="0">
                <a:solidFill>
                  <a:srgbClr val="7030A0"/>
                </a:solidFill>
              </a:rPr>
              <a:t>during pre-incident </a:t>
            </a:r>
            <a:r>
              <a:rPr lang="en-US" sz="3200" dirty="0">
                <a:solidFill>
                  <a:srgbClr val="7030A0"/>
                </a:solidFill>
              </a:rPr>
              <a:t>planning</a:t>
            </a:r>
            <a:r>
              <a:rPr lang="en-US" sz="32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3200" dirty="0">
                <a:solidFill>
                  <a:srgbClr val="C00000"/>
                </a:solidFill>
              </a:rPr>
              <a:t>Elements to consider</a:t>
            </a:r>
            <a:r>
              <a:rPr lang="en-US" sz="3200" dirty="0" smtClean="0">
                <a:solidFill>
                  <a:srgbClr val="C00000"/>
                </a:solidFill>
              </a:rPr>
              <a:t>: Construction</a:t>
            </a:r>
            <a:r>
              <a:rPr lang="en-US" sz="3200" dirty="0">
                <a:solidFill>
                  <a:srgbClr val="C00000"/>
                </a:solidFill>
              </a:rPr>
              <a:t>, Contents, Size</a:t>
            </a:r>
            <a:r>
              <a:rPr lang="en-US" sz="3200" dirty="0" smtClean="0">
                <a:solidFill>
                  <a:srgbClr val="C00000"/>
                </a:solidFill>
              </a:rPr>
              <a:t>, Ventilation </a:t>
            </a:r>
            <a:r>
              <a:rPr lang="en-US" sz="3200" dirty="0">
                <a:solidFill>
                  <a:srgbClr val="C00000"/>
                </a:solidFill>
              </a:rPr>
              <a:t>Profile </a:t>
            </a:r>
            <a:r>
              <a:rPr lang="en-US" sz="3200" dirty="0" smtClean="0">
                <a:solidFill>
                  <a:srgbClr val="C00000"/>
                </a:solidFill>
              </a:rPr>
              <a:t>&amp; Fire </a:t>
            </a:r>
            <a:r>
              <a:rPr lang="en-US" sz="3200" dirty="0">
                <a:solidFill>
                  <a:srgbClr val="C00000"/>
                </a:solidFill>
              </a:rPr>
              <a:t>Protection Systems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20966" y="162073"/>
          <a:ext cx="6421878" cy="63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878"/>
              </a:tblGrid>
              <a:tr h="971568"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4847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Structural, Nonstructural,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Partition wall (load bearing/non load bearing)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Fire resistive/non fire resistive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3881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Residential/Industrial/Commercial/ Mix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occupancy/Educational/ Health facilities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Stored combustible materials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46733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Interior/Exterior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Finishing Materials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Ventialtion Factor (Design/Natural/Mechanical)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10776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</a:rPr>
              <a:t>B – BUILDING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96118"/>
            <a:ext cx="12192000" cy="1721223"/>
          </a:xfrm>
          <a:prstGeom prst="rect">
            <a:avLst/>
          </a:prstGeom>
          <a:solidFill>
            <a:srgbClr val="C5E0B4">
              <a:alpha val="16863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he Grenfell Tragedy and Class War. | Tendance Coat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Fire Growth &amp; impact on Structure &amp; construction material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0"/>
          <a:stretch/>
        </p:blipFill>
        <p:spPr bwMode="auto">
          <a:xfrm>
            <a:off x="0" y="1310661"/>
            <a:ext cx="5700409" cy="55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renfell Tower: What happened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6"/>
          <a:stretch/>
        </p:blipFill>
        <p:spPr bwMode="auto">
          <a:xfrm>
            <a:off x="5590216" y="2454947"/>
            <a:ext cx="6601784" cy="32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10661"/>
            <a:ext cx="1882588" cy="2768280"/>
          </a:xfrm>
          <a:prstGeom prst="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1338</Words>
  <Application>Microsoft Office PowerPoint</Application>
  <PresentationFormat>Widescreen</PresentationFormat>
  <Paragraphs>222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PowerPoint Presentation</vt:lpstr>
      <vt:lpstr>Contents</vt:lpstr>
      <vt:lpstr> Elementary Equipment Needed for  Search and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Growth &amp; impact on Structure &amp; construction material</vt:lpstr>
      <vt:lpstr>Fire Growth &amp; impact on Structure &amp; construction material</vt:lpstr>
      <vt:lpstr>Fire Growth &amp; impact on Structure &amp; construction material</vt:lpstr>
      <vt:lpstr>Fire Growth &amp; impact on Structure &amp; construction material</vt:lpstr>
      <vt:lpstr>Fire Growth &amp; impact on Structure &amp; construction material</vt:lpstr>
      <vt:lpstr>Fire Growth &amp; impact on Structure &amp; construction material</vt:lpstr>
      <vt:lpstr>Fire Growth &amp; impact on Structure &amp; construction material</vt:lpstr>
      <vt:lpstr>S – SMOKE</vt:lpstr>
      <vt:lpstr>Buoyancy Induced Smoke Movement</vt:lpstr>
      <vt:lpstr>A – AIR TRACK</vt:lpstr>
      <vt:lpstr>                    H – HEAT</vt:lpstr>
      <vt:lpstr>H – HEAT</vt:lpstr>
      <vt:lpstr>                    F – FLAME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Priority of Rescue</vt:lpstr>
      <vt:lpstr>PowerPoint Presentation</vt:lpstr>
      <vt:lpstr> Entry into a structure</vt:lpstr>
      <vt:lpstr>As Entering</vt:lpstr>
      <vt:lpstr>During Search</vt:lpstr>
      <vt:lpstr>Small area search technique</vt:lpstr>
      <vt:lpstr>Large area search Technique</vt:lpstr>
      <vt:lpstr>Finding Victim</vt:lpstr>
      <vt:lpstr>After exiting the Building</vt:lpstr>
      <vt:lpstr>Structural collapse all call</vt:lpstr>
      <vt:lpstr>Structural collapse all call</vt:lpstr>
      <vt:lpstr>Things to be remembered</vt:lpstr>
      <vt:lpstr> </vt:lpstr>
      <vt:lpstr>PowerPoint Presentation</vt:lpstr>
      <vt:lpstr>Potential energy convert to Kinetic energy and light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ICT-01</dc:creator>
  <cp:lastModifiedBy>ICT-01</cp:lastModifiedBy>
  <cp:revision>143</cp:revision>
  <dcterms:created xsi:type="dcterms:W3CDTF">2020-08-13T09:06:38Z</dcterms:created>
  <dcterms:modified xsi:type="dcterms:W3CDTF">2020-10-13T15:10:13Z</dcterms:modified>
</cp:coreProperties>
</file>