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sldIdLst>
    <p:sldId id="310" r:id="rId2"/>
    <p:sldId id="311" r:id="rId3"/>
    <p:sldId id="258" r:id="rId4"/>
    <p:sldId id="259" r:id="rId5"/>
    <p:sldId id="260" r:id="rId6"/>
    <p:sldId id="261" r:id="rId7"/>
    <p:sldId id="262" r:id="rId8"/>
    <p:sldId id="263" r:id="rId9"/>
    <p:sldId id="265" r:id="rId10"/>
    <p:sldId id="266" r:id="rId11"/>
    <p:sldId id="267" r:id="rId12"/>
    <p:sldId id="269" r:id="rId13"/>
    <p:sldId id="270" r:id="rId14"/>
    <p:sldId id="271" r:id="rId15"/>
    <p:sldId id="272" r:id="rId16"/>
    <p:sldId id="273" r:id="rId17"/>
    <p:sldId id="274" r:id="rId18"/>
    <p:sldId id="275" r:id="rId19"/>
    <p:sldId id="277" r:id="rId20"/>
    <p:sldId id="278" r:id="rId21"/>
    <p:sldId id="281" r:id="rId22"/>
    <p:sldId id="282" r:id="rId23"/>
    <p:sldId id="283" r:id="rId24"/>
    <p:sldId id="284" r:id="rId25"/>
    <p:sldId id="285" r:id="rId26"/>
    <p:sldId id="286" r:id="rId27"/>
    <p:sldId id="287" r:id="rId28"/>
    <p:sldId id="288" r:id="rId29"/>
    <p:sldId id="290" r:id="rId30"/>
    <p:sldId id="291" r:id="rId31"/>
    <p:sldId id="292" r:id="rId32"/>
    <p:sldId id="293" r:id="rId33"/>
    <p:sldId id="294" r:id="rId34"/>
    <p:sldId id="295" r:id="rId35"/>
    <p:sldId id="298" r:id="rId36"/>
    <p:sldId id="299" r:id="rId37"/>
    <p:sldId id="300" r:id="rId38"/>
    <p:sldId id="301" r:id="rId39"/>
    <p:sldId id="302" r:id="rId40"/>
    <p:sldId id="303" r:id="rId41"/>
    <p:sldId id="312" r:id="rId42"/>
    <p:sldId id="304" r:id="rId43"/>
    <p:sldId id="305" r:id="rId44"/>
    <p:sldId id="306" r:id="rId45"/>
    <p:sldId id="307" r:id="rId46"/>
    <p:sldId id="308" r:id="rId47"/>
    <p:sldId id="309" r:id="rId4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g7dixXUYTKarJnaD+MBZOiL2TS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81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169283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2746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b1a761e95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b1a761e95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2985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b1a761e956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b1a761e95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842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b1a761e95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b1a761e95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1150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b1a761e956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b1a761e956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4914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1a761e956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b1a761e956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1734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b1a761e956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b1a761e956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2292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b2391f040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b2391f04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8149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b1f667e3b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b1f667e3b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1717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2391f040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b2391f040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1527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b1f667e3b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b1f667e3b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366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b1a761e95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b1a761e95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1065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b1f667e3b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b1f667e3b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475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b1f667e3b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b1f667e3b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4097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b2391f040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b2391f040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0397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b1f667e3b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b1f667e3b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624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b2391f040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b2391f040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4772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b1f667e3b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b1f667e3b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5938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b1f667e3b3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b1f667e3b3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9174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b1f667e3b3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b1f667e3b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9688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b1f667e3b3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b1f667e3b3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3044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b2391f040c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b2391f040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4447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1a761e95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b1a761e95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3847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b2391f040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b2391f040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9065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b2391f040c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b2391f040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2166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b2391f040c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b2391f040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541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b2391f040c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b2391f040c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919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b2391f040c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b2391f040c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048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b2391f040c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b2391f040c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451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b2391f040c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b2391f040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25415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b2391f040c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b2391f040c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853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b2391f040c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b2391f040c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07432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b2391f040c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b2391f040c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0716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b1a761e95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b1a761e95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5130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b2391f040c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b2391f040c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5725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b2391f040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b2391f040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29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b2391f040c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b2391f040c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7210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43968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932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b1a761e95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b1a761e95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1532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b1a761e95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b1a761e95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351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b1a761e95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b1a761e95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429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b1a761e9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b1a761e9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8121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0997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5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6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6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6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6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6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6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6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dictionary.cambridge.org/dictionary/english/their" TargetMode="External"/><Relationship Id="rId3" Type="http://schemas.openxmlformats.org/officeDocument/2006/relationships/hyperlink" Target="https://dictionary.cambridge.org/dictionary/english/mark" TargetMode="External"/><Relationship Id="rId7" Type="http://schemas.openxmlformats.org/officeDocument/2006/relationships/hyperlink" Target="https://dictionary.cambridge.org/dictionary/english/accor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dictionary.cambridge.org/dictionary/english/safe" TargetMode="External"/><Relationship Id="rId5" Type="http://schemas.openxmlformats.org/officeDocument/2006/relationships/hyperlink" Target="https://dictionary.cambridge.org/dictionary/english/test" TargetMode="External"/><Relationship Id="rId10" Type="http://schemas.openxmlformats.org/officeDocument/2006/relationships/image" Target="../media/image4.png"/><Relationship Id="rId4" Type="http://schemas.openxmlformats.org/officeDocument/2006/relationships/hyperlink" Target="https://dictionary.cambridge.org/dictionary/english/product" TargetMode="External"/><Relationship Id="rId9" Type="http://schemas.openxmlformats.org/officeDocument/2006/relationships/hyperlink" Target="https://dictionary.cambridge.org/dictionary/english/standar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dirty="0"/>
          </a:p>
        </p:txBody>
      </p:sp>
      <p:pic>
        <p:nvPicPr>
          <p:cNvPr id="9" name="Picture 2" descr="NFPA 10-2018 - NFPA 10 Standard for Portable Fire Extinguishers, 2018  edition"/>
          <p:cNvPicPr>
            <a:picLocks noChangeAspect="1" noChangeArrowheads="1"/>
          </p:cNvPicPr>
          <p:nvPr/>
        </p:nvPicPr>
        <p:blipFill rotWithShape="1">
          <a:blip r:embed="rId2">
            <a:extLst>
              <a:ext uri="{28A0092B-C50C-407E-A947-70E740481C1C}">
                <a14:useLocalDpi xmlns:a14="http://schemas.microsoft.com/office/drawing/2010/main" val="0"/>
              </a:ext>
            </a:extLst>
          </a:blip>
          <a:srcRect l="52366" t="80438"/>
          <a:stretch/>
        </p:blipFill>
        <p:spPr bwMode="auto">
          <a:xfrm>
            <a:off x="-20051" y="-12815"/>
            <a:ext cx="12192000" cy="68619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FPA 10-2018 - NFPA 10 Standard for Portable Fire Extinguishers, 2018  edition"/>
          <p:cNvPicPr>
            <a:picLocks noChangeAspect="1" noChangeArrowheads="1"/>
          </p:cNvPicPr>
          <p:nvPr/>
        </p:nvPicPr>
        <p:blipFill rotWithShape="1">
          <a:blip r:embed="rId2">
            <a:extLst>
              <a:ext uri="{28A0092B-C50C-407E-A947-70E740481C1C}">
                <a14:useLocalDpi xmlns:a14="http://schemas.microsoft.com/office/drawing/2010/main" val="0"/>
              </a:ext>
            </a:extLst>
          </a:blip>
          <a:srcRect l="4326" t="83299" r="79644" b="3340"/>
          <a:stretch/>
        </p:blipFill>
        <p:spPr bwMode="auto">
          <a:xfrm>
            <a:off x="10876" y="4546244"/>
            <a:ext cx="2141774" cy="2311756"/>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2"/>
          <p:cNvSpPr txBox="1">
            <a:spLocks/>
          </p:cNvSpPr>
          <p:nvPr/>
        </p:nvSpPr>
        <p:spPr>
          <a:xfrm>
            <a:off x="3807278" y="4846460"/>
            <a:ext cx="8158843"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3600" b="1" dirty="0" smtClean="0"/>
              <a:t>Presented By </a:t>
            </a:r>
          </a:p>
          <a:p>
            <a:pPr algn="r"/>
            <a:r>
              <a:rPr lang="en-US" sz="3600" b="1" dirty="0" smtClean="0"/>
              <a:t>Md Ruhul Amin</a:t>
            </a:r>
          </a:p>
          <a:p>
            <a:pPr algn="r"/>
            <a:r>
              <a:rPr lang="en-US" sz="3600" b="1" dirty="0" smtClean="0"/>
              <a:t>Warehouse Inspector</a:t>
            </a:r>
            <a:endParaRPr lang="en-US" sz="3600" b="1" dirty="0"/>
          </a:p>
        </p:txBody>
      </p:sp>
      <p:pic>
        <p:nvPicPr>
          <p:cNvPr id="10" name="Picture 2" descr="NFPA 17-2017 - NFPA 17 Standard for Dry Chemical Extinguishing Systems,  2017 edition"/>
          <p:cNvPicPr>
            <a:picLocks noChangeAspect="1" noChangeArrowheads="1"/>
          </p:cNvPicPr>
          <p:nvPr/>
        </p:nvPicPr>
        <p:blipFill rotWithShape="1">
          <a:blip r:embed="rId3">
            <a:extLst>
              <a:ext uri="{28A0092B-C50C-407E-A947-70E740481C1C}">
                <a14:useLocalDpi xmlns:a14="http://schemas.microsoft.com/office/drawing/2010/main" val="0"/>
              </a:ext>
            </a:extLst>
          </a:blip>
          <a:srcRect t="6906" b="40766"/>
          <a:stretch/>
        </p:blipFill>
        <p:spPr bwMode="auto">
          <a:xfrm>
            <a:off x="10875" y="350140"/>
            <a:ext cx="6772572" cy="45894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FPA 17 — Dry Chemical Fire Suppression Systems | Impact Fire"/>
          <p:cNvPicPr>
            <a:picLocks noChangeAspect="1" noChangeArrowheads="1"/>
          </p:cNvPicPr>
          <p:nvPr/>
        </p:nvPicPr>
        <p:blipFill rotWithShape="1">
          <a:blip r:embed="rId4">
            <a:extLst>
              <a:ext uri="{28A0092B-C50C-407E-A947-70E740481C1C}">
                <a14:useLocalDpi xmlns:a14="http://schemas.microsoft.com/office/drawing/2010/main" val="0"/>
              </a:ext>
            </a:extLst>
          </a:blip>
          <a:srcRect t="16041" b="69050"/>
          <a:stretch/>
        </p:blipFill>
        <p:spPr bwMode="auto">
          <a:xfrm>
            <a:off x="0" y="2963916"/>
            <a:ext cx="12171949" cy="13016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5879" y="4307441"/>
            <a:ext cx="3439895" cy="646331"/>
          </a:xfrm>
          <a:prstGeom prst="rect">
            <a:avLst/>
          </a:prstGeom>
          <a:solidFill>
            <a:srgbClr val="E4322C"/>
          </a:solidFill>
        </p:spPr>
        <p:txBody>
          <a:bodyPr wrap="square" rtlCol="0">
            <a:spAutoFit/>
          </a:bodyPr>
          <a:lstStyle/>
          <a:p>
            <a:r>
              <a:rPr lang="en-US" sz="3600" b="1" dirty="0"/>
              <a:t> </a:t>
            </a:r>
            <a:r>
              <a:rPr lang="en-US" sz="3600" b="1" dirty="0" smtClean="0"/>
              <a:t> 2021 Edition</a:t>
            </a:r>
            <a:endParaRPr lang="en-US" sz="3600" b="1" dirty="0"/>
          </a:p>
        </p:txBody>
      </p:sp>
    </p:spTree>
    <p:extLst>
      <p:ext uri="{BB962C8B-B14F-4D97-AF65-F5344CB8AC3E}">
        <p14:creationId xmlns:p14="http://schemas.microsoft.com/office/powerpoint/2010/main" val="709996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b1a761e956_0_0"/>
          <p:cNvSpPr txBox="1">
            <a:spLocks noGrp="1"/>
          </p:cNvSpPr>
          <p:nvPr>
            <p:ph type="title"/>
          </p:nvPr>
        </p:nvSpPr>
        <p:spPr>
          <a:xfrm>
            <a:off x="927100" y="2270125"/>
            <a:ext cx="10515600" cy="1325700"/>
          </a:xfrm>
          <a:prstGeom prst="rect">
            <a:avLst/>
          </a:prstGeom>
          <a:noFill/>
          <a:ln>
            <a:noFill/>
          </a:ln>
        </p:spPr>
        <p:txBody>
          <a:bodyPr spcFirstLastPara="1" wrap="square" lIns="91425" tIns="45700" rIns="91425" bIns="45700" anchor="ctr" anchorCtr="0">
            <a:noAutofit/>
          </a:bodyPr>
          <a:lstStyle/>
          <a:p>
            <a:pPr lvl="0" algn="ctr" rtl="0">
              <a:spcBef>
                <a:spcPts val="1000"/>
              </a:spcBef>
              <a:spcAft>
                <a:spcPts val="0"/>
              </a:spcAft>
              <a:buSzPts val="3600"/>
            </a:pPr>
            <a:r>
              <a:rPr lang="en-US" sz="4800" b="1" dirty="0"/>
              <a:t>Chapter </a:t>
            </a:r>
            <a:r>
              <a:rPr lang="en-US" sz="4800" b="1" dirty="0" smtClean="0"/>
              <a:t>4: Components</a:t>
            </a:r>
            <a:endParaRPr sz="6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33350" y="212725"/>
            <a:ext cx="10515600" cy="5492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n-US" sz="3959" b="1"/>
              <a:t>General</a:t>
            </a:r>
            <a:endParaRPr sz="3959"/>
          </a:p>
        </p:txBody>
      </p:sp>
      <p:sp>
        <p:nvSpPr>
          <p:cNvPr id="156" name="Google Shape;156;p16"/>
          <p:cNvSpPr txBox="1">
            <a:spLocks noGrp="1"/>
          </p:cNvSpPr>
          <p:nvPr>
            <p:ph type="body" idx="1"/>
          </p:nvPr>
        </p:nvSpPr>
        <p:spPr>
          <a:xfrm>
            <a:off x="133350" y="914400"/>
            <a:ext cx="11696700" cy="5810250"/>
          </a:xfrm>
          <a:prstGeom prst="rect">
            <a:avLst/>
          </a:prstGeom>
          <a:noFill/>
          <a:ln>
            <a:noFill/>
          </a:ln>
        </p:spPr>
        <p:txBody>
          <a:bodyPr spcFirstLastPara="1" wrap="square" lIns="91425" tIns="45700" rIns="91425" bIns="45700" anchor="t" anchorCtr="0">
            <a:normAutofit lnSpcReduction="10000"/>
          </a:bodyPr>
          <a:lstStyle/>
          <a:p>
            <a:pPr marL="457200" lvl="0" indent="-393065" algn="l" rtl="0">
              <a:lnSpc>
                <a:spcPct val="70000"/>
              </a:lnSpc>
              <a:spcBef>
                <a:spcPts val="1000"/>
              </a:spcBef>
              <a:spcAft>
                <a:spcPts val="0"/>
              </a:spcAft>
              <a:buClr>
                <a:srgbClr val="000000"/>
              </a:buClr>
              <a:buSzPts val="2590"/>
              <a:buChar char="❖"/>
            </a:pPr>
            <a:r>
              <a:rPr lang="en-US" sz="2590" dirty="0">
                <a:solidFill>
                  <a:srgbClr val="000000"/>
                </a:solidFill>
              </a:rPr>
              <a:t>Detectors. Automatic detection equipment shall be capable of detecting and indicating heat, flame. smoke. combustible vapors. or an abnormal condition in the hazard that is likely to produce fire.</a:t>
            </a:r>
            <a:endParaRPr sz="2590" dirty="0">
              <a:solidFill>
                <a:srgbClr val="000000"/>
              </a:solidFill>
            </a:endParaRPr>
          </a:p>
          <a:p>
            <a:pPr marL="0" lvl="0" indent="0" algn="l" rtl="0">
              <a:lnSpc>
                <a:spcPct val="70000"/>
              </a:lnSpc>
              <a:spcBef>
                <a:spcPts val="1000"/>
              </a:spcBef>
              <a:spcAft>
                <a:spcPts val="0"/>
              </a:spcAft>
              <a:buNone/>
            </a:pPr>
            <a:r>
              <a:rPr lang="en-US" sz="2590" b="1" dirty="0">
                <a:solidFill>
                  <a:srgbClr val="000000"/>
                </a:solidFill>
              </a:rPr>
              <a:t>Hose line: </a:t>
            </a:r>
            <a:endParaRPr sz="2590" b="1" dirty="0">
              <a:solidFill>
                <a:srgbClr val="000000"/>
              </a:solidFill>
            </a:endParaRPr>
          </a:p>
          <a:p>
            <a:pPr marL="457200" lvl="0" indent="-393065" algn="l" rtl="0">
              <a:lnSpc>
                <a:spcPct val="70000"/>
              </a:lnSpc>
              <a:spcBef>
                <a:spcPts val="1000"/>
              </a:spcBef>
              <a:spcAft>
                <a:spcPts val="0"/>
              </a:spcAft>
              <a:buClr>
                <a:srgbClr val="000000"/>
              </a:buClr>
              <a:buSzPts val="2590"/>
              <a:buChar char="❖"/>
            </a:pPr>
            <a:r>
              <a:rPr lang="en-US" sz="2590" b="1" dirty="0">
                <a:solidFill>
                  <a:srgbClr val="000000"/>
                </a:solidFill>
              </a:rPr>
              <a:t>Hose Nozzle: </a:t>
            </a:r>
            <a:endParaRPr sz="2590" b="1" dirty="0">
              <a:solidFill>
                <a:srgbClr val="000000"/>
              </a:solidFill>
            </a:endParaRPr>
          </a:p>
          <a:p>
            <a:pPr marL="457200" lvl="0" indent="-393065" algn="l" rtl="0">
              <a:lnSpc>
                <a:spcPct val="70000"/>
              </a:lnSpc>
              <a:spcBef>
                <a:spcPts val="0"/>
              </a:spcBef>
              <a:spcAft>
                <a:spcPts val="0"/>
              </a:spcAft>
              <a:buClr>
                <a:srgbClr val="000000"/>
              </a:buClr>
              <a:buSzPts val="2590"/>
              <a:buChar char="❖"/>
            </a:pPr>
            <a:r>
              <a:rPr lang="en-US" sz="2590" dirty="0">
                <a:solidFill>
                  <a:srgbClr val="000000"/>
                </a:solidFill>
              </a:rPr>
              <a:t>A hose nozzle shall be so designed that it can be handled by one person.</a:t>
            </a:r>
            <a:endParaRPr sz="2590" dirty="0">
              <a:solidFill>
                <a:srgbClr val="000000"/>
              </a:solidFill>
            </a:endParaRPr>
          </a:p>
          <a:p>
            <a:pPr marL="914400" lvl="1" indent="-393065" algn="l" rtl="0">
              <a:lnSpc>
                <a:spcPct val="70000"/>
              </a:lnSpc>
              <a:spcBef>
                <a:spcPts val="0"/>
              </a:spcBef>
              <a:spcAft>
                <a:spcPts val="0"/>
              </a:spcAft>
              <a:buClr>
                <a:srgbClr val="000000"/>
              </a:buClr>
              <a:buSzPts val="2590"/>
              <a:buChar char="➢"/>
            </a:pPr>
            <a:r>
              <a:rPr lang="en-US" sz="2590" dirty="0" smtClean="0">
                <a:solidFill>
                  <a:srgbClr val="000000"/>
                </a:solidFill>
              </a:rPr>
              <a:t>A </a:t>
            </a:r>
            <a:r>
              <a:rPr lang="en-US" sz="2590" dirty="0">
                <a:solidFill>
                  <a:srgbClr val="000000"/>
                </a:solidFill>
              </a:rPr>
              <a:t>hose nozzle shall incorporate a shutoff device to control the flow of dry chemical.</a:t>
            </a:r>
            <a:endParaRPr sz="2590" dirty="0">
              <a:solidFill>
                <a:srgbClr val="000000"/>
              </a:solidFill>
            </a:endParaRPr>
          </a:p>
          <a:p>
            <a:pPr marL="457200" lvl="0" indent="-393065" algn="l" rtl="0">
              <a:lnSpc>
                <a:spcPct val="70000"/>
              </a:lnSpc>
              <a:spcBef>
                <a:spcPts val="0"/>
              </a:spcBef>
              <a:spcAft>
                <a:spcPts val="0"/>
              </a:spcAft>
              <a:buClr>
                <a:srgbClr val="000000"/>
              </a:buClr>
              <a:buSzPts val="2590"/>
              <a:buChar char="❖"/>
            </a:pPr>
            <a:r>
              <a:rPr lang="en-US" sz="2590" dirty="0" smtClean="0">
                <a:solidFill>
                  <a:srgbClr val="000000"/>
                </a:solidFill>
              </a:rPr>
              <a:t>Hose </a:t>
            </a:r>
            <a:r>
              <a:rPr lang="en-US" sz="2590" dirty="0">
                <a:solidFill>
                  <a:srgbClr val="000000"/>
                </a:solidFill>
              </a:rPr>
              <a:t>Line Storage. The hose shall be coiled on a hose</a:t>
            </a:r>
            <a:endParaRPr sz="2590" dirty="0">
              <a:solidFill>
                <a:srgbClr val="000000"/>
              </a:solidFill>
            </a:endParaRPr>
          </a:p>
          <a:p>
            <a:pPr marL="457200" lvl="0" indent="-393065" algn="l" rtl="0">
              <a:lnSpc>
                <a:spcPct val="70000"/>
              </a:lnSpc>
              <a:spcBef>
                <a:spcPts val="0"/>
              </a:spcBef>
              <a:spcAft>
                <a:spcPts val="0"/>
              </a:spcAft>
              <a:buClr>
                <a:srgbClr val="000000"/>
              </a:buClr>
              <a:buSzPts val="2590"/>
              <a:buChar char="❖"/>
            </a:pPr>
            <a:r>
              <a:rPr lang="en-US" sz="2590" dirty="0">
                <a:solidFill>
                  <a:srgbClr val="000000"/>
                </a:solidFill>
              </a:rPr>
              <a:t>reel or rack so that it can be readily uncoiled with a minimum of delay.</a:t>
            </a:r>
            <a:endParaRPr sz="2590" dirty="0">
              <a:solidFill>
                <a:srgbClr val="000000"/>
              </a:solidFill>
            </a:endParaRPr>
          </a:p>
          <a:p>
            <a:pPr marL="457200" lvl="0" indent="-393065" algn="l" rtl="0">
              <a:lnSpc>
                <a:spcPct val="70000"/>
              </a:lnSpc>
              <a:spcBef>
                <a:spcPts val="0"/>
              </a:spcBef>
              <a:spcAft>
                <a:spcPts val="0"/>
              </a:spcAft>
              <a:buClr>
                <a:srgbClr val="000000"/>
              </a:buClr>
              <a:buSzPts val="2590"/>
              <a:buChar char="❖"/>
            </a:pPr>
            <a:r>
              <a:rPr lang="en-US" sz="2590" dirty="0" smtClean="0">
                <a:solidFill>
                  <a:srgbClr val="000000"/>
                </a:solidFill>
              </a:rPr>
              <a:t>If </a:t>
            </a:r>
            <a:r>
              <a:rPr lang="en-US" sz="2590" dirty="0">
                <a:solidFill>
                  <a:srgbClr val="000000"/>
                </a:solidFill>
              </a:rPr>
              <a:t>installed. hose line stored outdoors shall be protected against the weather</a:t>
            </a:r>
            <a:r>
              <a:rPr lang="en-US" sz="2590" dirty="0" smtClean="0">
                <a:solidFill>
                  <a:srgbClr val="000000"/>
                </a:solidFill>
              </a:rPr>
              <a:t>.</a:t>
            </a:r>
          </a:p>
          <a:p>
            <a:pPr marL="64135" lvl="0" indent="0" algn="l" rtl="0">
              <a:lnSpc>
                <a:spcPct val="70000"/>
              </a:lnSpc>
              <a:spcBef>
                <a:spcPts val="0"/>
              </a:spcBef>
              <a:spcAft>
                <a:spcPts val="0"/>
              </a:spcAft>
              <a:buClr>
                <a:srgbClr val="000000"/>
              </a:buClr>
              <a:buSzPts val="2590"/>
              <a:buNone/>
            </a:pPr>
            <a:endParaRPr sz="2590" dirty="0">
              <a:solidFill>
                <a:srgbClr val="000000"/>
              </a:solidFill>
            </a:endParaRPr>
          </a:p>
          <a:p>
            <a:pPr marL="64135" lvl="0" indent="0" algn="l" rtl="0">
              <a:lnSpc>
                <a:spcPct val="70000"/>
              </a:lnSpc>
              <a:spcBef>
                <a:spcPts val="0"/>
              </a:spcBef>
              <a:spcAft>
                <a:spcPts val="0"/>
              </a:spcAft>
              <a:buClr>
                <a:srgbClr val="000000"/>
              </a:buClr>
              <a:buSzPts val="2590"/>
              <a:buNone/>
            </a:pPr>
            <a:r>
              <a:rPr lang="en-US" sz="2590" dirty="0" smtClean="0">
                <a:solidFill>
                  <a:srgbClr val="000000"/>
                </a:solidFill>
              </a:rPr>
              <a:t>Nozzles</a:t>
            </a:r>
            <a:r>
              <a:rPr lang="en-US" sz="2590" dirty="0">
                <a:solidFill>
                  <a:srgbClr val="000000"/>
                </a:solidFill>
              </a:rPr>
              <a:t>.</a:t>
            </a:r>
            <a:endParaRPr sz="2590" dirty="0">
              <a:solidFill>
                <a:srgbClr val="000000"/>
              </a:solidFill>
            </a:endParaRPr>
          </a:p>
          <a:p>
            <a:pPr marL="457200" lvl="0" indent="-393065" algn="l" rtl="0">
              <a:lnSpc>
                <a:spcPct val="70000"/>
              </a:lnSpc>
              <a:spcBef>
                <a:spcPts val="0"/>
              </a:spcBef>
              <a:spcAft>
                <a:spcPts val="0"/>
              </a:spcAft>
              <a:buClr>
                <a:srgbClr val="000000"/>
              </a:buClr>
              <a:buSzPts val="2590"/>
              <a:buChar char="❖"/>
            </a:pPr>
            <a:r>
              <a:rPr lang="en-US" sz="2590" dirty="0" smtClean="0">
                <a:solidFill>
                  <a:srgbClr val="000000"/>
                </a:solidFill>
              </a:rPr>
              <a:t>Discharge Nozzles: </a:t>
            </a:r>
            <a:r>
              <a:rPr lang="en-US" sz="2590" dirty="0">
                <a:solidFill>
                  <a:srgbClr val="000000"/>
                </a:solidFill>
              </a:rPr>
              <a:t>Discharge nozzles shall be listed for their intended use.</a:t>
            </a:r>
            <a:endParaRPr sz="2590" dirty="0">
              <a:solidFill>
                <a:srgbClr val="000000"/>
              </a:solidFill>
            </a:endParaRPr>
          </a:p>
          <a:p>
            <a:pPr marL="457200" lvl="0" indent="-393065" algn="l" rtl="0">
              <a:lnSpc>
                <a:spcPct val="70000"/>
              </a:lnSpc>
              <a:spcBef>
                <a:spcPts val="0"/>
              </a:spcBef>
              <a:spcAft>
                <a:spcPts val="0"/>
              </a:spcAft>
              <a:buClr>
                <a:srgbClr val="000000"/>
              </a:buClr>
              <a:buSzPts val="2590"/>
              <a:buChar char="❖"/>
            </a:pPr>
            <a:r>
              <a:rPr lang="en-US" sz="2590" dirty="0" smtClean="0">
                <a:solidFill>
                  <a:srgbClr val="000000"/>
                </a:solidFill>
              </a:rPr>
              <a:t>Discharge </a:t>
            </a:r>
            <a:r>
              <a:rPr lang="en-US" sz="2590" dirty="0">
                <a:solidFill>
                  <a:srgbClr val="000000"/>
                </a:solidFill>
              </a:rPr>
              <a:t>nozzles shall be of adequate strength for me with the expected working </a:t>
            </a:r>
            <a:r>
              <a:rPr lang="en-US" sz="2590" dirty="0" smtClean="0">
                <a:solidFill>
                  <a:srgbClr val="000000"/>
                </a:solidFill>
              </a:rPr>
              <a:t>pressures.</a:t>
            </a:r>
          </a:p>
          <a:p>
            <a:pPr lvl="0" indent="-393065">
              <a:lnSpc>
                <a:spcPct val="70000"/>
              </a:lnSpc>
              <a:buSzPts val="2590"/>
              <a:buChar char="❖"/>
            </a:pPr>
            <a:r>
              <a:rPr lang="en-US" sz="2590" dirty="0" smtClean="0"/>
              <a:t>Discharge </a:t>
            </a:r>
            <a:r>
              <a:rPr lang="en-US" sz="2590" dirty="0"/>
              <a:t>nozzles shall be of brass. stainless steel, or other corrosion-resistant materials or shall be protected inside and out against corrosion.</a:t>
            </a:r>
          </a:p>
          <a:p>
            <a:pPr lvl="0" indent="-393065">
              <a:lnSpc>
                <a:spcPct val="70000"/>
              </a:lnSpc>
              <a:spcBef>
                <a:spcPts val="0"/>
              </a:spcBef>
              <a:buSzPts val="2590"/>
              <a:buChar char="❖"/>
            </a:pPr>
            <a:r>
              <a:rPr lang="en-US" sz="2590" dirty="0" smtClean="0"/>
              <a:t>Discharge </a:t>
            </a:r>
            <a:r>
              <a:rPr lang="en-US" sz="2590" dirty="0"/>
              <a:t>nozzles shall be made of noncombustible materials and shall withstand the expected fire exposure without deformation.</a:t>
            </a:r>
          </a:p>
          <a:p>
            <a:pPr lvl="0" indent="-393065">
              <a:lnSpc>
                <a:spcPct val="70000"/>
              </a:lnSpc>
              <a:spcBef>
                <a:spcPts val="0"/>
              </a:spcBef>
              <a:buSzPts val="2590"/>
              <a:buChar char="❖"/>
            </a:pPr>
            <a:r>
              <a:rPr lang="en-US" sz="2590" dirty="0" smtClean="0"/>
              <a:t>Discharge </a:t>
            </a:r>
            <a:r>
              <a:rPr lang="en-US" sz="2590" dirty="0"/>
              <a:t>nozzles shall be permanently marked for identification.</a:t>
            </a:r>
          </a:p>
          <a:p>
            <a:pPr marL="457200" lvl="0" indent="-393065" algn="l" rtl="0">
              <a:lnSpc>
                <a:spcPct val="70000"/>
              </a:lnSpc>
              <a:spcBef>
                <a:spcPts val="0"/>
              </a:spcBef>
              <a:spcAft>
                <a:spcPts val="0"/>
              </a:spcAft>
              <a:buClr>
                <a:srgbClr val="000000"/>
              </a:buClr>
              <a:buSzPts val="2590"/>
              <a:buChar char="❖"/>
            </a:pPr>
            <a:endParaRPr sz="259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b1a761e956_0_47"/>
          <p:cNvSpPr txBox="1">
            <a:spLocks noGrp="1"/>
          </p:cNvSpPr>
          <p:nvPr>
            <p:ph type="title"/>
          </p:nvPr>
        </p:nvSpPr>
        <p:spPr>
          <a:xfrm>
            <a:off x="428767" y="9775"/>
            <a:ext cx="10515600" cy="13257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Clr>
                <a:schemeClr val="dk1"/>
              </a:buClr>
              <a:buSzPts val="1100"/>
              <a:buFont typeface="Arial"/>
              <a:buNone/>
            </a:pPr>
            <a:r>
              <a:rPr lang="en-US" sz="3200" b="1" dirty="0" smtClean="0"/>
              <a:t>Operating </a:t>
            </a:r>
            <a:r>
              <a:rPr lang="en-US" sz="3200" b="1" dirty="0"/>
              <a:t>Devices.</a:t>
            </a:r>
            <a:endParaRPr sz="4800" b="1" dirty="0"/>
          </a:p>
        </p:txBody>
      </p:sp>
      <p:sp>
        <p:nvSpPr>
          <p:cNvPr id="168" name="Google Shape;168;gb1a761e956_0_47"/>
          <p:cNvSpPr txBox="1">
            <a:spLocks noGrp="1"/>
          </p:cNvSpPr>
          <p:nvPr>
            <p:ph type="body" idx="1"/>
          </p:nvPr>
        </p:nvSpPr>
        <p:spPr>
          <a:xfrm>
            <a:off x="306300" y="1335475"/>
            <a:ext cx="11885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smtClean="0"/>
              <a:t>Operating </a:t>
            </a:r>
            <a:r>
              <a:rPr lang="en-US" dirty="0"/>
              <a:t>devices shall be listed.</a:t>
            </a:r>
            <a:endParaRPr dirty="0"/>
          </a:p>
          <a:p>
            <a:pPr indent="-457200"/>
            <a:r>
              <a:rPr lang="en-US" dirty="0" smtClean="0"/>
              <a:t>All </a:t>
            </a:r>
            <a:r>
              <a:rPr lang="en-US" dirty="0"/>
              <a:t>operating devices shall be designed for the service they will encounter, shall not be rendered inoperative or susceptible to accidental operation. and shall operate at </a:t>
            </a:r>
            <a:r>
              <a:rPr lang="en-US" dirty="0" smtClean="0"/>
              <a:t>least from 32°F to 120°F (0°C to 49°C).</a:t>
            </a:r>
            <a:endParaRPr dirty="0" smtClean="0"/>
          </a:p>
          <a:p>
            <a:pPr indent="-457200"/>
            <a:r>
              <a:rPr lang="en-US" dirty="0" smtClean="0"/>
              <a:t>Operating </a:t>
            </a:r>
            <a:r>
              <a:rPr lang="en-US" dirty="0"/>
              <a:t>devices shall be marked to indicate their listed minimum and maximum temperature limitations, but all devices shall operate at least from 32°F to 120'F (0°C to 49°C). 45.2 Manual Actuators.</a:t>
            </a:r>
            <a:endParaRPr dirty="0"/>
          </a:p>
          <a:p>
            <a:pPr indent="-457200"/>
            <a:r>
              <a:rPr lang="en-US" dirty="0" smtClean="0"/>
              <a:t>Manual </a:t>
            </a:r>
            <a:r>
              <a:rPr lang="en-US" dirty="0"/>
              <a:t>actuators shall not require a force of more than 40 lbf (178 N) to initiate operation.</a:t>
            </a:r>
            <a:endParaRPr dirty="0"/>
          </a:p>
          <a:p>
            <a:pPr indent="-457200"/>
            <a:r>
              <a:rPr lang="en-US" dirty="0" smtClean="0"/>
              <a:t>Manual </a:t>
            </a:r>
            <a:r>
              <a:rPr lang="en-US" dirty="0"/>
              <a:t>actuators shall not require movement of more than 14 in. (356 mm) to secure operation.</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gb1a761e956_0_52"/>
          <p:cNvSpPr txBox="1">
            <a:spLocks noGrp="1"/>
          </p:cNvSpPr>
          <p:nvPr>
            <p:ph type="body" idx="1"/>
          </p:nvPr>
        </p:nvSpPr>
        <p:spPr>
          <a:xfrm>
            <a:off x="291252" y="0"/>
            <a:ext cx="11701800" cy="4729200"/>
          </a:xfrm>
          <a:prstGeom prst="rect">
            <a:avLst/>
          </a:prstGeom>
        </p:spPr>
        <p:txBody>
          <a:bodyPr spcFirstLastPara="1" wrap="square" lIns="91425" tIns="45700" rIns="91425" bIns="45700" anchor="t" anchorCtr="0">
            <a:noAutofit/>
          </a:bodyPr>
          <a:lstStyle/>
          <a:p>
            <a:pPr marL="0" lvl="0" indent="0" algn="just">
              <a:buNone/>
            </a:pPr>
            <a:r>
              <a:rPr lang="en-US" sz="2400" b="1" dirty="0" smtClean="0"/>
              <a:t>Valves: </a:t>
            </a:r>
            <a:r>
              <a:rPr lang="en-US" sz="2400" dirty="0" smtClean="0"/>
              <a:t>All </a:t>
            </a:r>
            <a:r>
              <a:rPr lang="en-US" sz="2400" dirty="0"/>
              <a:t>salves shall be listed for the intended use. </a:t>
            </a:r>
            <a:r>
              <a:rPr lang="en-US" sz="2400" dirty="0" smtClean="0"/>
              <a:t>Selector </a:t>
            </a:r>
            <a:r>
              <a:rPr lang="en-US" sz="2400" dirty="0"/>
              <a:t>valves shall be of the quick.opening type</a:t>
            </a:r>
            <a:r>
              <a:rPr lang="en-US" sz="2400" dirty="0" smtClean="0"/>
              <a:t>. Selector </a:t>
            </a:r>
            <a:r>
              <a:rPr lang="en-US" sz="2400" dirty="0"/>
              <a:t>sakes shall allow free passage of the dry chem. icaL</a:t>
            </a:r>
            <a:endParaRPr sz="2400" dirty="0"/>
          </a:p>
          <a:p>
            <a:pPr marL="0" lvl="0" indent="0" algn="just" rtl="0">
              <a:spcBef>
                <a:spcPts val="1000"/>
              </a:spcBef>
              <a:spcAft>
                <a:spcPts val="0"/>
              </a:spcAft>
              <a:buNone/>
            </a:pPr>
            <a:r>
              <a:rPr lang="en-US" sz="2400" b="1" dirty="0" smtClean="0"/>
              <a:t>Pipe </a:t>
            </a:r>
            <a:r>
              <a:rPr lang="en-US" sz="2400" b="1" dirty="0"/>
              <a:t>and </a:t>
            </a:r>
            <a:r>
              <a:rPr lang="en-US" sz="2400" b="1" dirty="0" smtClean="0"/>
              <a:t>Fittings:</a:t>
            </a:r>
            <a:endParaRPr sz="2400" b="1" dirty="0"/>
          </a:p>
          <a:p>
            <a:pPr marL="342900" algn="just"/>
            <a:r>
              <a:rPr lang="en-US" sz="2400" dirty="0" smtClean="0"/>
              <a:t>Pipe </a:t>
            </a:r>
            <a:r>
              <a:rPr lang="en-US" sz="2400" dirty="0"/>
              <a:t>and fittings shall be of noncombustible material having physical and chemical characteristics such that their integrity under stress can be predicted with reliability. The pipe. fittings, and connection joints shall withstand the maximum expected pressure in the piping system.</a:t>
            </a:r>
            <a:endParaRPr sz="2400" dirty="0"/>
          </a:p>
          <a:p>
            <a:pPr marL="342900" algn="just"/>
            <a:r>
              <a:rPr lang="en-US" sz="2400" dirty="0" smtClean="0"/>
              <a:t>Pipe </a:t>
            </a:r>
            <a:r>
              <a:rPr lang="en-US" sz="2400" dirty="0"/>
              <a:t>and fittings shall be galvanized steel, stainless steel. copper. or brass. Special corrosion resistant materials or coatings shall be required in severely corrosive atmospheres. Black steel pipe and fittings shall be permitted in non corrosive atmospheres</a:t>
            </a:r>
            <a:endParaRPr sz="2400" dirty="0"/>
          </a:p>
        </p:txBody>
      </p:sp>
      <p:pic>
        <p:nvPicPr>
          <p:cNvPr id="1026" name="Picture 2" descr="Different Types of Valves Used in Piping - mech4stu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328" y="4893926"/>
            <a:ext cx="7633648" cy="19640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1" y="4995081"/>
            <a:ext cx="3542975" cy="186291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b1a761e956_0_57"/>
          <p:cNvSpPr txBox="1">
            <a:spLocks noGrp="1"/>
          </p:cNvSpPr>
          <p:nvPr>
            <p:ph type="title"/>
          </p:nvPr>
        </p:nvSpPr>
        <p:spPr>
          <a:xfrm>
            <a:off x="0" y="122830"/>
            <a:ext cx="10515600" cy="65769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Expellant </a:t>
            </a:r>
            <a:r>
              <a:rPr lang="en-US" dirty="0"/>
              <a:t>Gas.</a:t>
            </a:r>
            <a:endParaRPr dirty="0"/>
          </a:p>
        </p:txBody>
      </p:sp>
      <p:sp>
        <p:nvSpPr>
          <p:cNvPr id="180" name="Google Shape;180;gb1a761e956_0_57"/>
          <p:cNvSpPr txBox="1">
            <a:spLocks noGrp="1"/>
          </p:cNvSpPr>
          <p:nvPr>
            <p:ph type="body" idx="1"/>
          </p:nvPr>
        </p:nvSpPr>
        <p:spPr>
          <a:xfrm>
            <a:off x="278642" y="780520"/>
            <a:ext cx="10515600" cy="2945319"/>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smtClean="0"/>
              <a:t>Carbon </a:t>
            </a:r>
            <a:r>
              <a:rPr lang="en-US" dirty="0"/>
              <a:t>dioxide used in expellant gas cartridges shall meet the following specifications:</a:t>
            </a:r>
            <a:endParaRPr dirty="0"/>
          </a:p>
          <a:p>
            <a:pPr indent="-457200"/>
            <a:r>
              <a:rPr lang="en-US" dirty="0" smtClean="0"/>
              <a:t>The </a:t>
            </a:r>
            <a:r>
              <a:rPr lang="en-US" dirty="0"/>
              <a:t>vapor phase shall not be less than </a:t>
            </a:r>
            <a:r>
              <a:rPr lang="en-US" dirty="0" smtClean="0">
                <a:solidFill>
                  <a:srgbClr val="FF0000"/>
                </a:solidFill>
              </a:rPr>
              <a:t>99.5 </a:t>
            </a:r>
            <a:r>
              <a:rPr lang="en-US" dirty="0">
                <a:solidFill>
                  <a:srgbClr val="FF0000"/>
                </a:solidFill>
              </a:rPr>
              <a:t>percent carbon dioxide</a:t>
            </a:r>
            <a:r>
              <a:rPr lang="en-US" dirty="0"/>
              <a:t>.</a:t>
            </a:r>
            <a:endParaRPr dirty="0"/>
          </a:p>
          <a:p>
            <a:pPr indent="-457200"/>
            <a:r>
              <a:rPr lang="en-US" dirty="0"/>
              <a:t>The water content of the liquid phase shall not be more than 0.01 percent by weight I-30°F (-34.4°C) dew point).</a:t>
            </a:r>
            <a:endParaRPr dirty="0"/>
          </a:p>
          <a:p>
            <a:pPr indent="-457200"/>
            <a:r>
              <a:rPr lang="en-US" dirty="0"/>
              <a:t>The oil content shall not be more than 10 ppm by weight</a:t>
            </a:r>
            <a:r>
              <a:rPr lang="en-US" dirty="0" smtClean="0"/>
              <a:t>_</a:t>
            </a:r>
            <a:endParaRPr dirty="0"/>
          </a:p>
        </p:txBody>
      </p:sp>
      <p:pic>
        <p:nvPicPr>
          <p:cNvPr id="3" name="Picture 2"/>
          <p:cNvPicPr>
            <a:picLocks noChangeAspect="1"/>
          </p:cNvPicPr>
          <p:nvPr/>
        </p:nvPicPr>
        <p:blipFill>
          <a:blip r:embed="rId3"/>
          <a:stretch>
            <a:fillRect/>
          </a:stretch>
        </p:blipFill>
        <p:spPr>
          <a:xfrm>
            <a:off x="7225401" y="4315290"/>
            <a:ext cx="4418698" cy="2474471"/>
          </a:xfrm>
          <a:prstGeom prst="rect">
            <a:avLst/>
          </a:prstGeom>
        </p:spPr>
      </p:pic>
      <p:sp>
        <p:nvSpPr>
          <p:cNvPr id="4" name="Rectangle 3"/>
          <p:cNvSpPr/>
          <p:nvPr/>
        </p:nvSpPr>
        <p:spPr>
          <a:xfrm>
            <a:off x="278643" y="3984118"/>
            <a:ext cx="6709012" cy="2547364"/>
          </a:xfrm>
          <a:prstGeom prst="rect">
            <a:avLst/>
          </a:prstGeom>
        </p:spPr>
        <p:txBody>
          <a:bodyPr wrap="square">
            <a:spAutoFit/>
          </a:bodyPr>
          <a:lstStyle/>
          <a:p>
            <a:pPr marL="457200" lvl="0" indent="-457200">
              <a:lnSpc>
                <a:spcPct val="90000"/>
              </a:lnSpc>
              <a:spcBef>
                <a:spcPts val="1000"/>
              </a:spcBef>
              <a:buClr>
                <a:schemeClr val="dk1"/>
              </a:buClr>
              <a:buSzPts val="1800"/>
              <a:buFont typeface="Arial" panose="020B0604020202020204" pitchFamily="34" charset="0"/>
              <a:buChar char="•"/>
            </a:pPr>
            <a:r>
              <a:rPr lang="en-US" sz="2800" dirty="0" smtClean="0">
                <a:solidFill>
                  <a:schemeClr val="dk1"/>
                </a:solidFill>
                <a:latin typeface="Calibri"/>
                <a:ea typeface="Calibri"/>
                <a:cs typeface="Calibri"/>
                <a:sym typeface="Calibri"/>
              </a:rPr>
              <a:t>Nitrogen </a:t>
            </a:r>
            <a:r>
              <a:rPr lang="en-US" sz="2800" dirty="0">
                <a:solidFill>
                  <a:schemeClr val="dk1"/>
                </a:solidFill>
                <a:latin typeface="Calibri"/>
                <a:ea typeface="Calibri"/>
                <a:cs typeface="Calibri"/>
                <a:sym typeface="Calibri"/>
              </a:rPr>
              <a:t>used as an expellant gas shall be standard industrial grade with a dew point of-60°F (-52.2°C) or lower.</a:t>
            </a:r>
          </a:p>
          <a:p>
            <a:pPr marL="457200" lvl="0" indent="-457200">
              <a:lnSpc>
                <a:spcPct val="90000"/>
              </a:lnSpc>
              <a:spcBef>
                <a:spcPts val="1000"/>
              </a:spcBef>
              <a:buClr>
                <a:schemeClr val="dk1"/>
              </a:buClr>
              <a:buSzPts val="1800"/>
              <a:buFont typeface="Arial" panose="020B0604020202020204" pitchFamily="34" charset="0"/>
              <a:buChar char="•"/>
            </a:pPr>
            <a:r>
              <a:rPr lang="en-US" sz="2800" dirty="0" smtClean="0">
                <a:solidFill>
                  <a:schemeClr val="dk1"/>
                </a:solidFill>
                <a:latin typeface="Calibri"/>
                <a:ea typeface="Calibri"/>
                <a:cs typeface="Calibri"/>
                <a:sym typeface="Calibri"/>
              </a:rPr>
              <a:t>Electrical </a:t>
            </a:r>
            <a:r>
              <a:rPr lang="en-US" sz="2800" dirty="0">
                <a:solidFill>
                  <a:schemeClr val="dk1"/>
                </a:solidFill>
                <a:latin typeface="Calibri"/>
                <a:ea typeface="Calibri"/>
                <a:cs typeface="Calibri"/>
                <a:sym typeface="Calibri"/>
              </a:rPr>
              <a:t>Wiring and Equipment Electrical wiring and equipment shall he installed in accordance with </a:t>
            </a:r>
            <a:r>
              <a:rPr lang="en-US" sz="2800" dirty="0" smtClean="0">
                <a:solidFill>
                  <a:schemeClr val="dk1"/>
                </a:solidFill>
                <a:latin typeface="Calibri"/>
                <a:ea typeface="Calibri"/>
                <a:cs typeface="Calibri"/>
                <a:sym typeface="Calibri"/>
              </a:rPr>
              <a:t>NFPA </a:t>
            </a:r>
            <a:r>
              <a:rPr lang="en-US" sz="2800" dirty="0">
                <a:solidFill>
                  <a:schemeClr val="dk1"/>
                </a:solidFill>
                <a:latin typeface="Calibri"/>
                <a:ea typeface="Calibri"/>
                <a:cs typeface="Calibri"/>
                <a:sym typeface="Calibri"/>
              </a:rPr>
              <a:t>70.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b1a761e956_0_72"/>
          <p:cNvSpPr txBox="1">
            <a:spLocks noGrp="1"/>
          </p:cNvSpPr>
          <p:nvPr>
            <p:ph type="title"/>
          </p:nvPr>
        </p:nvSpPr>
        <p:spPr>
          <a:xfrm>
            <a:off x="946813" y="2529432"/>
            <a:ext cx="10515600" cy="1325700"/>
          </a:xfrm>
          <a:prstGeom prst="rect">
            <a:avLst/>
          </a:prstGeom>
          <a:noFill/>
          <a:ln>
            <a:noFill/>
          </a:ln>
        </p:spPr>
        <p:txBody>
          <a:bodyPr spcFirstLastPara="1" wrap="square" lIns="91425" tIns="45700" rIns="91425" bIns="45700" anchor="ctr" anchorCtr="0">
            <a:noAutofit/>
          </a:bodyPr>
          <a:lstStyle/>
          <a:p>
            <a:pPr marL="228600" lvl="0" indent="-228600" algn="ctr" rtl="0">
              <a:spcBef>
                <a:spcPts val="1000"/>
              </a:spcBef>
              <a:spcAft>
                <a:spcPts val="0"/>
              </a:spcAft>
              <a:buSzPts val="3600"/>
              <a:buFont typeface="Arial"/>
              <a:buChar char="•"/>
            </a:pPr>
            <a:r>
              <a:rPr lang="en-US" sz="4800" b="1" dirty="0"/>
              <a:t>Chapter 5: System Requirements</a:t>
            </a:r>
            <a:endParaRPr sz="6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b1a761e956_0_62"/>
          <p:cNvSpPr txBox="1">
            <a:spLocks noGrp="1"/>
          </p:cNvSpPr>
          <p:nvPr>
            <p:ph type="title"/>
          </p:nvPr>
        </p:nvSpPr>
        <p:spPr>
          <a:xfrm>
            <a:off x="122830" y="120050"/>
            <a:ext cx="10515600" cy="685168"/>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b="1" dirty="0" smtClean="0"/>
              <a:t>Use </a:t>
            </a:r>
            <a:r>
              <a:rPr lang="en-US" sz="3200" b="1" dirty="0"/>
              <a:t>and Limitations.</a:t>
            </a:r>
            <a:endParaRPr sz="3200" b="1" dirty="0"/>
          </a:p>
        </p:txBody>
      </p:sp>
      <p:sp>
        <p:nvSpPr>
          <p:cNvPr id="191" name="Google Shape;191;gb1a761e956_0_62"/>
          <p:cNvSpPr txBox="1">
            <a:spLocks noGrp="1"/>
          </p:cNvSpPr>
          <p:nvPr>
            <p:ph type="body" idx="1"/>
          </p:nvPr>
        </p:nvSpPr>
        <p:spPr>
          <a:xfrm>
            <a:off x="122830" y="696036"/>
            <a:ext cx="11914470" cy="5834732"/>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dirty="0" smtClean="0"/>
              <a:t>Use:</a:t>
            </a:r>
          </a:p>
          <a:p>
            <a:pPr marL="0" lvl="0" indent="0" algn="l" rtl="0">
              <a:spcBef>
                <a:spcPts val="1000"/>
              </a:spcBef>
              <a:spcAft>
                <a:spcPts val="0"/>
              </a:spcAft>
              <a:buNone/>
            </a:pPr>
            <a:r>
              <a:rPr lang="en-US" sz="2200" dirty="0" smtClean="0"/>
              <a:t>The </a:t>
            </a:r>
            <a:r>
              <a:rPr lang="en-US" sz="2200" dirty="0"/>
              <a:t>types of hazards and equipment that </a:t>
            </a:r>
            <a:r>
              <a:rPr lang="en-US" sz="2200" dirty="0">
                <a:solidFill>
                  <a:srgbClr val="FF0000"/>
                </a:solidFill>
              </a:rPr>
              <a:t>shall be protected using dry chemical extinguishing </a:t>
            </a:r>
            <a:r>
              <a:rPr lang="en-US" sz="2200" dirty="0" smtClean="0"/>
              <a:t>systems </a:t>
            </a:r>
            <a:r>
              <a:rPr lang="en-US" sz="2200" dirty="0"/>
              <a:t>shall include the following:</a:t>
            </a:r>
            <a:endParaRPr sz="2200" dirty="0"/>
          </a:p>
          <a:p>
            <a:pPr marL="0" lvl="0" indent="0" algn="l" rtl="0">
              <a:spcBef>
                <a:spcPts val="1000"/>
              </a:spcBef>
              <a:spcAft>
                <a:spcPts val="0"/>
              </a:spcAft>
              <a:buNone/>
            </a:pPr>
            <a:r>
              <a:rPr lang="en-US" sz="2200" dirty="0"/>
              <a:t>(I) flammable or combustible liquids</a:t>
            </a:r>
            <a:endParaRPr sz="2200" dirty="0"/>
          </a:p>
          <a:p>
            <a:pPr marL="0" lvl="0" indent="0" algn="l" rtl="0">
              <a:spcBef>
                <a:spcPts val="1000"/>
              </a:spcBef>
              <a:spcAft>
                <a:spcPts val="0"/>
              </a:spcAft>
              <a:buNone/>
            </a:pPr>
            <a:r>
              <a:rPr lang="en-US" sz="2200" dirty="0"/>
              <a:t>CAUTION: Extinguishment of flammable liquid fires. especially Class 1 liquids (set </a:t>
            </a:r>
            <a:r>
              <a:rPr lang="en-US" sz="2200" dirty="0" smtClean="0"/>
              <a:t>NFP</a:t>
            </a:r>
            <a:r>
              <a:rPr lang="en-US" sz="2200" dirty="0"/>
              <a:t>A</a:t>
            </a:r>
            <a:r>
              <a:rPr lang="en-US" sz="2200" dirty="0" smtClean="0"/>
              <a:t> </a:t>
            </a:r>
            <a:r>
              <a:rPr lang="en-US" sz="2200" dirty="0"/>
              <a:t>30). an result in a reflash unless all sources of ignition have been removed.</a:t>
            </a:r>
            <a:endParaRPr sz="2200" dirty="0"/>
          </a:p>
          <a:p>
            <a:pPr marL="0" lvl="0" indent="0" algn="l" rtl="0">
              <a:spcBef>
                <a:spcPts val="1000"/>
              </a:spcBef>
              <a:spcAft>
                <a:spcPts val="0"/>
              </a:spcAft>
              <a:buNone/>
            </a:pPr>
            <a:r>
              <a:rPr lang="en-US" sz="2200" dirty="0"/>
              <a:t>(2) Flammable or combustible gases</a:t>
            </a:r>
            <a:endParaRPr sz="2200" dirty="0"/>
          </a:p>
          <a:p>
            <a:pPr marL="0" lvl="0" indent="0" algn="l" rtl="0">
              <a:spcBef>
                <a:spcPts val="1000"/>
              </a:spcBef>
              <a:spcAft>
                <a:spcPts val="0"/>
              </a:spcAft>
              <a:buNone/>
            </a:pPr>
            <a:r>
              <a:rPr lang="en-US" sz="2200" dirty="0"/>
              <a:t>CAUTION: Flammable gases present a potential </a:t>
            </a:r>
            <a:r>
              <a:rPr lang="en-US" sz="2200" dirty="0" smtClean="0"/>
              <a:t>explossion </a:t>
            </a:r>
            <a:r>
              <a:rPr lang="en-US" sz="2200" dirty="0"/>
              <a:t>hazard if the flow of gas is not stopped before or during extinguishment.</a:t>
            </a:r>
            <a:endParaRPr sz="2200" dirty="0"/>
          </a:p>
          <a:p>
            <a:pPr marL="0" lvl="0" indent="0" algn="l" rtl="0">
              <a:spcBef>
                <a:spcPts val="1000"/>
              </a:spcBef>
              <a:spcAft>
                <a:spcPts val="0"/>
              </a:spcAft>
              <a:buNone/>
            </a:pPr>
            <a:r>
              <a:rPr lang="en-US" sz="2200" dirty="0"/>
              <a:t>(3) Combustible solids. including plastics. that melt when involved in fire</a:t>
            </a:r>
            <a:endParaRPr sz="2200" dirty="0"/>
          </a:p>
          <a:p>
            <a:pPr marL="0" lvl="0" indent="0" algn="l" rtl="0">
              <a:spcBef>
                <a:spcPts val="1000"/>
              </a:spcBef>
              <a:spcAft>
                <a:spcPts val="0"/>
              </a:spcAft>
              <a:buNone/>
            </a:pPr>
            <a:r>
              <a:rPr lang="en-US" sz="2200" dirty="0"/>
              <a:t>(4) Electrical hazards such as oil-filled transformers or circuit breakers</a:t>
            </a:r>
            <a:endParaRPr sz="2200" dirty="0"/>
          </a:p>
          <a:p>
            <a:pPr marL="0" lvl="0" indent="0" algn="l" rtl="0">
              <a:spcBef>
                <a:spcPts val="1000"/>
              </a:spcBef>
              <a:spcAft>
                <a:spcPts val="0"/>
              </a:spcAft>
              <a:buNone/>
            </a:pPr>
            <a:r>
              <a:rPr lang="en-US" sz="2200" dirty="0"/>
              <a:t>(5) Textile operations subject to flash surface fires</a:t>
            </a:r>
            <a:endParaRPr sz="2200" dirty="0"/>
          </a:p>
          <a:p>
            <a:pPr marL="0" lvl="0" indent="0" algn="l" rtl="0">
              <a:spcBef>
                <a:spcPts val="1000"/>
              </a:spcBef>
              <a:spcAft>
                <a:spcPts val="0"/>
              </a:spcAft>
              <a:buNone/>
            </a:pPr>
            <a:r>
              <a:rPr lang="en-US" sz="2200" dirty="0"/>
              <a:t>(6) Ordinary combustibles such as wood, paper. and cloth</a:t>
            </a:r>
            <a:endParaRPr sz="2200" dirty="0"/>
          </a:p>
          <a:p>
            <a:pPr marL="0" lvl="0" indent="0" algn="l" rtl="0">
              <a:spcBef>
                <a:spcPts val="1000"/>
              </a:spcBef>
              <a:spcAft>
                <a:spcPts val="0"/>
              </a:spcAft>
              <a:buNone/>
            </a:pPr>
            <a:r>
              <a:rPr lang="en-US" sz="2200" dirty="0"/>
              <a:t>(7) Restaurant and commercial hoods. ducts• and associated cooking appliance hazards such as deep-fat fryers</a:t>
            </a:r>
            <a:endParaRPr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b1a761e956_0_7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Limitations</a:t>
            </a:r>
            <a:endParaRPr/>
          </a:p>
        </p:txBody>
      </p:sp>
      <p:sp>
        <p:nvSpPr>
          <p:cNvPr id="197" name="Google Shape;197;gb1a761e956_0_76"/>
          <p:cNvSpPr txBox="1">
            <a:spLocks noGrp="1"/>
          </p:cNvSpPr>
          <p:nvPr>
            <p:ph type="body" idx="1"/>
          </p:nvPr>
        </p:nvSpPr>
        <p:spPr>
          <a:xfrm>
            <a:off x="242725" y="1457550"/>
            <a:ext cx="11718900" cy="50964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Dry chemical extinguishing systems shall not be considered satisfactory protection for the following</a:t>
            </a:r>
            <a:endParaRPr/>
          </a:p>
          <a:p>
            <a:pPr marL="0" lvl="0" indent="0" algn="l" rtl="0">
              <a:spcBef>
                <a:spcPts val="1000"/>
              </a:spcBef>
              <a:spcAft>
                <a:spcPts val="0"/>
              </a:spcAft>
              <a:buNone/>
            </a:pPr>
            <a:r>
              <a:rPr lang="en-US"/>
              <a:t>(I) Chemicals containing their own oxygen supply. such as cellulose nitrate</a:t>
            </a:r>
            <a:endParaRPr/>
          </a:p>
          <a:p>
            <a:pPr marL="0" lvl="0" indent="0" algn="l" rtl="0">
              <a:spcBef>
                <a:spcPts val="1000"/>
              </a:spcBef>
              <a:spcAft>
                <a:spcPts val="0"/>
              </a:spcAft>
              <a:buNone/>
            </a:pPr>
            <a:r>
              <a:rPr lang="en-US"/>
              <a:t>(2) Combustible metals such as sodium, potassium. magnesium, titanium, and zirconium</a:t>
            </a:r>
            <a:endParaRPr/>
          </a:p>
          <a:p>
            <a:pPr marL="0" lvl="0" indent="0" algn="l" rtl="0">
              <a:spcBef>
                <a:spcPts val="1000"/>
              </a:spcBef>
              <a:spcAft>
                <a:spcPts val="0"/>
              </a:spcAft>
              <a:buNone/>
            </a:pPr>
            <a:r>
              <a:rPr lang="en-US"/>
              <a:t>(3) Deepstated or burrowing fires in ordinary combustibles where the dry chemical cannot reach the point of combustion</a:t>
            </a:r>
            <a:endParaRPr/>
          </a:p>
          <a:p>
            <a:pPr marL="457200" lvl="0" indent="-342900" algn="l" rtl="0">
              <a:spcBef>
                <a:spcPts val="1000"/>
              </a:spcBef>
              <a:spcAft>
                <a:spcPts val="0"/>
              </a:spcAft>
              <a:buSzPts val="1800"/>
              <a:buChar char="❖"/>
            </a:pPr>
            <a:r>
              <a:rPr lang="en-US"/>
              <a:t>Multipurpose dry chemical shall not be used on machinery such as carding equipment in textile operations and delicate electrical equipment.</a:t>
            </a:r>
            <a:endParaRPr/>
          </a:p>
          <a:p>
            <a:pPr marL="0" lvl="0" indent="0" algn="l" rtl="0">
              <a:spcBef>
                <a:spcPts val="10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gb2391f040c_0_0"/>
          <p:cNvSpPr txBox="1">
            <a:spLocks noGrp="1"/>
          </p:cNvSpPr>
          <p:nvPr>
            <p:ph type="body" idx="1"/>
          </p:nvPr>
        </p:nvSpPr>
        <p:spPr>
          <a:xfrm>
            <a:off x="688074" y="692861"/>
            <a:ext cx="11076295" cy="4351200"/>
          </a:xfrm>
          <a:prstGeom prst="rect">
            <a:avLst/>
          </a:prstGeom>
        </p:spPr>
        <p:txBody>
          <a:bodyPr spcFirstLastPara="1" wrap="square" lIns="91425" tIns="45700" rIns="91425" bIns="45700" anchor="t" anchorCtr="0">
            <a:noAutofit/>
          </a:bodyPr>
          <a:lstStyle/>
          <a:p>
            <a:pPr lvl="0" indent="-457200" algn="l" rtl="0">
              <a:spcBef>
                <a:spcPts val="1000"/>
              </a:spcBef>
              <a:spcAft>
                <a:spcPts val="0"/>
              </a:spcAft>
              <a:buFont typeface="Wingdings" panose="05000000000000000000" pitchFamily="2" charset="2"/>
              <a:buChar char="v"/>
            </a:pPr>
            <a:r>
              <a:rPr lang="en-US" dirty="0" smtClean="0"/>
              <a:t>Before </a:t>
            </a:r>
            <a:r>
              <a:rPr lang="en-US" dirty="0"/>
              <a:t>dry chemical extinguishing equipment is considered for use in protecting electronic equipment or delicate electrical </a:t>
            </a:r>
            <a:r>
              <a:rPr lang="en-US" dirty="0" smtClean="0"/>
              <a:t>relays</a:t>
            </a:r>
            <a:r>
              <a:rPr lang="en-US" dirty="0"/>
              <a:t>, the effect of residual deposits of dry chemical on the performance on electronic equipment shall be evaluated.</a:t>
            </a:r>
            <a:endParaRPr dirty="0"/>
          </a:p>
          <a:p>
            <a:pPr lvl="0" indent="-457200" algn="l" rtl="0">
              <a:spcBef>
                <a:spcPts val="1000"/>
              </a:spcBef>
              <a:spcAft>
                <a:spcPts val="0"/>
              </a:spcAft>
              <a:buFont typeface="Wingdings" panose="05000000000000000000" pitchFamily="2" charset="2"/>
              <a:buChar char="v"/>
            </a:pPr>
            <a:r>
              <a:rPr lang="en-US" dirty="0" smtClean="0"/>
              <a:t>Dry </a:t>
            </a:r>
            <a:r>
              <a:rPr lang="en-US" dirty="0"/>
              <a:t>chemical extinguishing system equipment shall be used within its listed temperature limitations</a:t>
            </a:r>
            <a:endParaRPr dirty="0"/>
          </a:p>
          <a:p>
            <a:pPr marL="800100" lvl="1">
              <a:spcBef>
                <a:spcPts val="1000"/>
              </a:spcBef>
            </a:pPr>
            <a:r>
              <a:rPr lang="en-US" dirty="0" smtClean="0"/>
              <a:t>The </a:t>
            </a:r>
            <a:r>
              <a:rPr lang="en-US" dirty="0"/>
              <a:t>agent storage container shall be marked to indicate the listed minimum and maximum temperature limitations of the fire suppression system equipment.</a:t>
            </a:r>
            <a:endParaRPr dirty="0"/>
          </a:p>
          <a:p>
            <a:pPr marL="800100" lvl="1">
              <a:spcBef>
                <a:spcPts val="1000"/>
              </a:spcBef>
            </a:pPr>
            <a:r>
              <a:rPr lang="en-US" dirty="0" smtClean="0"/>
              <a:t>The </a:t>
            </a:r>
            <a:r>
              <a:rPr lang="en-US" dirty="0"/>
              <a:t>minimum temperature limitation shall be at most 32°F </a:t>
            </a:r>
            <a:r>
              <a:rPr lang="en-US" dirty="0" smtClean="0"/>
              <a:t>(0 C</a:t>
            </a:r>
            <a:r>
              <a:rPr lang="en-US" dirty="0"/>
              <a:t>).</a:t>
            </a:r>
            <a:endParaRPr dirty="0"/>
          </a:p>
          <a:p>
            <a:pPr marL="800100" lvl="1">
              <a:spcBef>
                <a:spcPts val="1000"/>
              </a:spcBef>
            </a:pPr>
            <a:r>
              <a:rPr lang="en-US" dirty="0" smtClean="0"/>
              <a:t>The </a:t>
            </a:r>
            <a:r>
              <a:rPr lang="en-US" dirty="0"/>
              <a:t>maximum temperature limitation shall be at least 120'F (</a:t>
            </a:r>
            <a:r>
              <a:rPr lang="en-US" dirty="0" smtClean="0"/>
              <a:t>48.9 degree c).</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b1f667e3b3_0_10"/>
          <p:cNvSpPr txBox="1">
            <a:spLocks noGrp="1"/>
          </p:cNvSpPr>
          <p:nvPr>
            <p:ph type="title"/>
          </p:nvPr>
        </p:nvSpPr>
        <p:spPr>
          <a:xfrm>
            <a:off x="838200" y="365125"/>
            <a:ext cx="10515600" cy="590218"/>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smtClean="0"/>
              <a:t>Dry </a:t>
            </a:r>
            <a:r>
              <a:rPr lang="en-US" sz="3600" dirty="0"/>
              <a:t>Chemical Requirements and Distribution</a:t>
            </a:r>
            <a:endParaRPr sz="3600" dirty="0"/>
          </a:p>
        </p:txBody>
      </p:sp>
      <p:sp>
        <p:nvSpPr>
          <p:cNvPr id="215" name="Google Shape;215;gb1f667e3b3_0_10"/>
          <p:cNvSpPr txBox="1">
            <a:spLocks noGrp="1"/>
          </p:cNvSpPr>
          <p:nvPr>
            <p:ph type="body" idx="1"/>
          </p:nvPr>
        </p:nvSpPr>
        <p:spPr>
          <a:xfrm>
            <a:off x="838200" y="1334306"/>
            <a:ext cx="10515600" cy="4351200"/>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None/>
            </a:pPr>
            <a:r>
              <a:rPr lang="en-US" dirty="0" smtClean="0"/>
              <a:t>General</a:t>
            </a:r>
            <a:endParaRPr dirty="0"/>
          </a:p>
          <a:p>
            <a:pPr lvl="0" indent="-457200" algn="just" rtl="0">
              <a:spcBef>
                <a:spcPts val="1000"/>
              </a:spcBef>
              <a:spcAft>
                <a:spcPts val="0"/>
              </a:spcAft>
              <a:buFont typeface="Wingdings" panose="05000000000000000000" pitchFamily="2" charset="2"/>
              <a:buChar char="v"/>
            </a:pPr>
            <a:r>
              <a:rPr lang="en-US" dirty="0" smtClean="0"/>
              <a:t>The </a:t>
            </a:r>
            <a:r>
              <a:rPr lang="en-US" dirty="0"/>
              <a:t>following factors shall be considered in determining the amount of dry chemical required:</a:t>
            </a:r>
            <a:endParaRPr dirty="0"/>
          </a:p>
          <a:p>
            <a:pPr lvl="1" indent="-457200" algn="just">
              <a:spcBef>
                <a:spcPts val="1000"/>
              </a:spcBef>
              <a:buFont typeface="Arial" panose="020B0604020202020204" pitchFamily="34" charset="0"/>
              <a:buChar char="•"/>
            </a:pPr>
            <a:r>
              <a:rPr lang="en-US" dirty="0"/>
              <a:t>Minimum quantity of dry chemical</a:t>
            </a:r>
            <a:endParaRPr dirty="0"/>
          </a:p>
          <a:p>
            <a:pPr lvl="1" indent="-457200" algn="just">
              <a:spcBef>
                <a:spcPts val="1000"/>
              </a:spcBef>
              <a:buFont typeface="Arial" panose="020B0604020202020204" pitchFamily="34" charset="0"/>
              <a:buChar char="•"/>
            </a:pPr>
            <a:r>
              <a:rPr lang="en-US" dirty="0"/>
              <a:t>Minimum flow rate of dry chemical</a:t>
            </a:r>
            <a:endParaRPr dirty="0"/>
          </a:p>
          <a:p>
            <a:pPr lvl="1" indent="-457200" algn="just">
              <a:spcBef>
                <a:spcPts val="1000"/>
              </a:spcBef>
              <a:buFont typeface="Arial" panose="020B0604020202020204" pitchFamily="34" charset="0"/>
              <a:buChar char="•"/>
            </a:pPr>
            <a:r>
              <a:rPr lang="en-US" dirty="0"/>
              <a:t>Nozzle placement limitations. including spacing. distribution. and obstructions</a:t>
            </a:r>
            <a:endParaRPr dirty="0"/>
          </a:p>
          <a:p>
            <a:pPr lvl="1" indent="-457200" algn="just">
              <a:spcBef>
                <a:spcPts val="1000"/>
              </a:spcBef>
              <a:buFont typeface="Arial" panose="020B0604020202020204" pitchFamily="34" charset="0"/>
              <a:buChar char="•"/>
            </a:pPr>
            <a:r>
              <a:rPr lang="en-US" dirty="0"/>
              <a:t>High ventilation rates. if applicable</a:t>
            </a:r>
            <a:endParaRPr dirty="0"/>
          </a:p>
          <a:p>
            <a:pPr lvl="1" indent="-457200" algn="just">
              <a:spcBef>
                <a:spcPts val="1000"/>
              </a:spcBef>
              <a:buFont typeface="Arial" panose="020B0604020202020204" pitchFamily="34" charset="0"/>
              <a:buChar char="•"/>
            </a:pPr>
            <a:r>
              <a:rPr lang="en-US" dirty="0"/>
              <a:t>Prevailing wind conditions. if </a:t>
            </a:r>
            <a:r>
              <a:rPr lang="en-US" dirty="0" smtClean="0"/>
              <a:t>applicable</a:t>
            </a:r>
          </a:p>
          <a:p>
            <a:pPr indent="-457200" algn="just">
              <a:buFont typeface="Wingdings" panose="05000000000000000000" pitchFamily="2" charset="2"/>
              <a:buChar char="v"/>
            </a:pPr>
            <a:r>
              <a:rPr lang="en-US" dirty="0"/>
              <a:t>The amount of dry chemical required for pre-engineered systems and hand hose line systems shall be determined in accordance with Chapter 7.</a:t>
            </a:r>
          </a:p>
          <a:p>
            <a:pPr lvl="1" indent="-457200" algn="just">
              <a:spcBef>
                <a:spcPts val="1000"/>
              </a:spcBef>
              <a:buFont typeface="Arial" panose="020B0604020202020204" pitchFamily="34" charset="0"/>
              <a:buChar char="•"/>
            </a:pPr>
            <a:endParaRPr dirty="0"/>
          </a:p>
          <a:p>
            <a:pPr marL="0" lvl="0" indent="0" algn="just" rtl="0">
              <a:spcBef>
                <a:spcPts val="100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23365"/>
          </a:xfrm>
          <a:solidFill>
            <a:schemeClr val="accent5">
              <a:lumMod val="50000"/>
            </a:schemeClr>
          </a:solidFill>
        </p:spPr>
        <p:txBody>
          <a:bodyPr>
            <a:normAutofit/>
          </a:bodyPr>
          <a:lstStyle/>
          <a:p>
            <a:pPr algn="ctr"/>
            <a:r>
              <a:rPr lang="en-US" sz="4800" b="1" dirty="0" smtClean="0">
                <a:solidFill>
                  <a:schemeClr val="bg1"/>
                </a:solidFill>
              </a:rPr>
              <a:t>Contents</a:t>
            </a:r>
            <a:endParaRPr lang="en-US" sz="4800" b="1" dirty="0">
              <a:solidFill>
                <a:schemeClr val="bg1"/>
              </a:solidFill>
            </a:endParaRPr>
          </a:p>
        </p:txBody>
      </p:sp>
      <p:sp>
        <p:nvSpPr>
          <p:cNvPr id="3" name="Content Placeholder 2"/>
          <p:cNvSpPr>
            <a:spLocks noGrp="1"/>
          </p:cNvSpPr>
          <p:nvPr>
            <p:ph idx="1"/>
          </p:nvPr>
        </p:nvSpPr>
        <p:spPr>
          <a:xfrm>
            <a:off x="838200" y="1104900"/>
            <a:ext cx="10515600" cy="5543550"/>
          </a:xfrm>
        </p:spPr>
        <p:txBody>
          <a:bodyPr>
            <a:normAutofit/>
          </a:bodyPr>
          <a:lstStyle/>
          <a:p>
            <a:r>
              <a:rPr lang="en-US" sz="3600" b="1" dirty="0" smtClean="0"/>
              <a:t>Introductory</a:t>
            </a:r>
          </a:p>
          <a:p>
            <a:r>
              <a:rPr lang="en-US" sz="3600" b="1" dirty="0" smtClean="0"/>
              <a:t>Chapter 4: Components</a:t>
            </a:r>
          </a:p>
          <a:p>
            <a:r>
              <a:rPr lang="en-US" sz="3600" b="1" dirty="0" smtClean="0"/>
              <a:t>Chapter 5: System Requirements</a:t>
            </a:r>
          </a:p>
          <a:p>
            <a:r>
              <a:rPr lang="en-US" sz="3600" b="1" dirty="0" smtClean="0"/>
              <a:t>Chapter 6: Total Flooding Systems</a:t>
            </a:r>
          </a:p>
          <a:p>
            <a:r>
              <a:rPr lang="en-US" sz="3600" b="1" dirty="0" smtClean="0"/>
              <a:t>Chapter 8: Hand Hose Line Systems</a:t>
            </a:r>
          </a:p>
          <a:p>
            <a:r>
              <a:rPr lang="en-US" sz="3600" b="1" dirty="0" smtClean="0"/>
              <a:t>Chapter 9: Pre-Engineered Systems</a:t>
            </a:r>
          </a:p>
          <a:p>
            <a:r>
              <a:rPr lang="en-US" sz="3600" b="1" dirty="0" smtClean="0"/>
              <a:t>Chapter 10: Plans and Acceptance Testes</a:t>
            </a:r>
          </a:p>
          <a:p>
            <a:r>
              <a:rPr lang="en-US" sz="3600" b="1" dirty="0" smtClean="0"/>
              <a:t>Chapter 11: Inspection, Maintenace and Recharging</a:t>
            </a:r>
            <a:endParaRPr lang="en-US" sz="3600" b="1" dirty="0"/>
          </a:p>
        </p:txBody>
      </p:sp>
    </p:spTree>
    <p:extLst>
      <p:ext uri="{BB962C8B-B14F-4D97-AF65-F5344CB8AC3E}">
        <p14:creationId xmlns:p14="http://schemas.microsoft.com/office/powerpoint/2010/main" val="853287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gb2391f040c_0_10"/>
          <p:cNvSpPr txBox="1">
            <a:spLocks noGrp="1"/>
          </p:cNvSpPr>
          <p:nvPr>
            <p:ph type="body" idx="1"/>
          </p:nvPr>
        </p:nvSpPr>
        <p:spPr>
          <a:xfrm>
            <a:off x="286603" y="0"/>
            <a:ext cx="10766947" cy="1900213"/>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None/>
            </a:pPr>
            <a:r>
              <a:rPr lang="en-US" sz="2600" dirty="0" smtClean="0"/>
              <a:t>Special </a:t>
            </a:r>
            <a:r>
              <a:rPr lang="en-US" sz="2600" dirty="0"/>
              <a:t>Considerations.</a:t>
            </a:r>
            <a:endParaRPr sz="2600" dirty="0"/>
          </a:p>
          <a:p>
            <a:pPr indent="-457200" algn="just">
              <a:buFont typeface="Wingdings" panose="05000000000000000000" pitchFamily="2" charset="2"/>
              <a:buChar char="v"/>
            </a:pPr>
            <a:r>
              <a:rPr lang="en-US" sz="2600" dirty="0" smtClean="0"/>
              <a:t>Where </a:t>
            </a:r>
            <a:r>
              <a:rPr lang="en-US" sz="2600" dirty="0"/>
              <a:t>systems protect hazards that are normally heated, the power or fuel supply to heaters shall be shut off automatically upon actuation of the extinguishing systems.</a:t>
            </a:r>
            <a:endParaRPr sz="2600" dirty="0"/>
          </a:p>
          <a:p>
            <a:pPr marL="0" lvl="0" indent="0" algn="just" rtl="0">
              <a:spcBef>
                <a:spcPts val="1000"/>
              </a:spcBef>
              <a:spcAft>
                <a:spcPts val="0"/>
              </a:spcAft>
              <a:buNone/>
            </a:pPr>
            <a:endParaRPr sz="2600" dirty="0"/>
          </a:p>
        </p:txBody>
      </p:sp>
      <p:sp>
        <p:nvSpPr>
          <p:cNvPr id="4" name="Google Shape;227;gb2391f040c_0_15"/>
          <p:cNvSpPr txBox="1">
            <a:spLocks/>
          </p:cNvSpPr>
          <p:nvPr/>
        </p:nvSpPr>
        <p:spPr>
          <a:xfrm>
            <a:off x="286603" y="1675499"/>
            <a:ext cx="11546005" cy="4351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just">
              <a:buFont typeface="Arial"/>
              <a:buNone/>
            </a:pPr>
            <a:r>
              <a:rPr lang="en-US" sz="2600" dirty="0" smtClean="0">
                <a:solidFill>
                  <a:srgbClr val="FF0000"/>
                </a:solidFill>
              </a:rPr>
              <a:t>CAUTION: Hazards to Personel. </a:t>
            </a:r>
          </a:p>
          <a:p>
            <a:pPr marL="0" indent="0" algn="just">
              <a:buFont typeface="Arial"/>
              <a:buNone/>
            </a:pPr>
            <a:r>
              <a:rPr lang="en-US" sz="2600" dirty="0" smtClean="0"/>
              <a:t>The discharge of large amounts of dry chemical can create hazards to personnel such as </a:t>
            </a:r>
            <a:r>
              <a:rPr lang="en-US" sz="2600" dirty="0" smtClean="0">
                <a:solidFill>
                  <a:srgbClr val="FF0000"/>
                </a:solidFill>
              </a:rPr>
              <a:t>reduced visibility and temporary breathing difficulty</a:t>
            </a:r>
            <a:r>
              <a:rPr lang="en-US" sz="2600" dirty="0" smtClean="0"/>
              <a:t>:</a:t>
            </a:r>
          </a:p>
          <a:p>
            <a:pPr marL="342900" algn="just">
              <a:buFont typeface="Wingdings" panose="05000000000000000000" pitchFamily="2" charset="2"/>
              <a:buChar char="v"/>
            </a:pPr>
            <a:r>
              <a:rPr lang="en-US" sz="2600" dirty="0" smtClean="0"/>
              <a:t>Safety procedures shall provide a means for prompt rescue of any trapped personnel.</a:t>
            </a:r>
          </a:p>
          <a:p>
            <a:pPr marL="342900" algn="just">
              <a:buFont typeface="Wingdings" panose="05000000000000000000" pitchFamily="2" charset="2"/>
              <a:buChar char="v"/>
            </a:pPr>
            <a:r>
              <a:rPr lang="en-US" sz="2600" dirty="0" smtClean="0"/>
              <a:t>Safety items to be considered shall include. but not be limited to. the following:</a:t>
            </a:r>
          </a:p>
          <a:p>
            <a:pPr marL="800100" lvl="1" algn="just"/>
            <a:r>
              <a:rPr lang="en-US" sz="2600" dirty="0" smtClean="0">
                <a:solidFill>
                  <a:srgbClr val="FF0000"/>
                </a:solidFill>
              </a:rPr>
              <a:t>Personnel training</a:t>
            </a:r>
          </a:p>
          <a:p>
            <a:pPr marL="800100" lvl="1" algn="just"/>
            <a:r>
              <a:rPr lang="en-US" sz="2600" dirty="0" smtClean="0">
                <a:solidFill>
                  <a:srgbClr val="FF0000"/>
                </a:solidFill>
              </a:rPr>
              <a:t>Warning signs</a:t>
            </a:r>
          </a:p>
          <a:p>
            <a:pPr marL="800100" lvl="1" algn="just"/>
            <a:r>
              <a:rPr lang="en-US" sz="2600" dirty="0" smtClean="0">
                <a:solidFill>
                  <a:srgbClr val="FF0000"/>
                </a:solidFill>
              </a:rPr>
              <a:t>Predischarge alarms</a:t>
            </a:r>
          </a:p>
          <a:p>
            <a:pPr marL="800100" lvl="1" algn="just"/>
            <a:r>
              <a:rPr lang="en-US" sz="2600" dirty="0" smtClean="0">
                <a:solidFill>
                  <a:srgbClr val="FF0000"/>
                </a:solidFill>
              </a:rPr>
              <a:t>Discharge alarms</a:t>
            </a:r>
          </a:p>
          <a:p>
            <a:pPr marL="800100" lvl="1" algn="just"/>
            <a:r>
              <a:rPr lang="en-US" sz="2600" dirty="0" smtClean="0">
                <a:solidFill>
                  <a:srgbClr val="FF0000"/>
                </a:solidFill>
              </a:rPr>
              <a:t>Respiratory protection</a:t>
            </a:r>
          </a:p>
          <a:p>
            <a:pPr marL="800100" lvl="1" algn="just"/>
            <a:r>
              <a:rPr lang="en-US" sz="2600" dirty="0" smtClean="0">
                <a:solidFill>
                  <a:srgbClr val="FF0000"/>
                </a:solidFill>
              </a:rPr>
              <a:t>Emergency eye wash stations</a:t>
            </a:r>
          </a:p>
          <a:p>
            <a:pPr marL="0" indent="0" algn="just">
              <a:buFont typeface="Arial"/>
              <a:buNone/>
            </a:pPr>
            <a:endParaRPr lang="en-US" sz="2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b1f667e3b3_0_30"/>
          <p:cNvSpPr txBox="1">
            <a:spLocks noGrp="1"/>
          </p:cNvSpPr>
          <p:nvPr>
            <p:ph type="title"/>
          </p:nvPr>
        </p:nvSpPr>
        <p:spPr>
          <a:xfrm>
            <a:off x="838200" y="365125"/>
            <a:ext cx="10515600" cy="68575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smtClean="0"/>
              <a:t>Dry </a:t>
            </a:r>
            <a:r>
              <a:rPr lang="en-US" sz="3600" dirty="0"/>
              <a:t>Chemical and Expellant Gas Supply.	</a:t>
            </a:r>
            <a:endParaRPr sz="3600" dirty="0"/>
          </a:p>
        </p:txBody>
      </p:sp>
      <p:sp>
        <p:nvSpPr>
          <p:cNvPr id="239" name="Google Shape;239;gb1f667e3b3_0_30"/>
          <p:cNvSpPr txBox="1">
            <a:spLocks noGrp="1"/>
          </p:cNvSpPr>
          <p:nvPr>
            <p:ph type="body" idx="1"/>
          </p:nvPr>
        </p:nvSpPr>
        <p:spPr>
          <a:xfrm>
            <a:off x="401471" y="1156885"/>
            <a:ext cx="11226421" cy="2336942"/>
          </a:xfrm>
          <a:prstGeom prst="rect">
            <a:avLst/>
          </a:prstGeom>
        </p:spPr>
        <p:txBody>
          <a:bodyPr spcFirstLastPara="1" wrap="square" lIns="91425" tIns="45700" rIns="91425" bIns="45700" anchor="t" anchorCtr="0">
            <a:noAutofit/>
          </a:bodyPr>
          <a:lstStyle/>
          <a:p>
            <a:pPr lvl="0" indent="-457200" algn="just" rtl="0">
              <a:spcBef>
                <a:spcPts val="1000"/>
              </a:spcBef>
              <a:spcAft>
                <a:spcPts val="0"/>
              </a:spcAft>
              <a:buFont typeface="Wingdings" panose="05000000000000000000" pitchFamily="2" charset="2"/>
              <a:buChar char="v"/>
            </a:pPr>
            <a:r>
              <a:rPr lang="en-US" dirty="0" smtClean="0"/>
              <a:t>The </a:t>
            </a:r>
            <a:r>
              <a:rPr lang="en-US" dirty="0"/>
              <a:t>dry chemical container and expellant gas assemblies utilizing nitrogen shall be located where the ambient temperature is normally —40°F to 120°F (-40°C to 489°C).</a:t>
            </a:r>
            <a:endParaRPr dirty="0"/>
          </a:p>
          <a:p>
            <a:pPr lvl="0" indent="-457200" algn="just" rtl="0">
              <a:spcBef>
                <a:spcPts val="1000"/>
              </a:spcBef>
              <a:spcAft>
                <a:spcPts val="0"/>
              </a:spcAft>
              <a:buFont typeface="Wingdings" panose="05000000000000000000" pitchFamily="2" charset="2"/>
              <a:buChar char="v"/>
            </a:pPr>
            <a:r>
              <a:rPr lang="en-US" dirty="0" smtClean="0"/>
              <a:t>Assemblies </a:t>
            </a:r>
            <a:r>
              <a:rPr lang="en-US" dirty="0"/>
              <a:t>tinkling carbon dioxide shall be looted where the ambient temperature is normally 32°F to 120°F (0°C to 48.9°C).</a:t>
            </a:r>
            <a:endParaRPr dirty="0"/>
          </a:p>
        </p:txBody>
      </p:sp>
      <p:pic>
        <p:nvPicPr>
          <p:cNvPr id="3074" name="Picture 2" descr="Kitchen Hood Fire Suppression - Safe House Fi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516" y="3455975"/>
            <a:ext cx="8365366" cy="3402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b1f667e3b3_0_3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5.9	Piping.	</a:t>
            </a:r>
            <a:endParaRPr dirty="0"/>
          </a:p>
        </p:txBody>
      </p:sp>
      <p:sp>
        <p:nvSpPr>
          <p:cNvPr id="245" name="Google Shape;245;gb1f667e3b3_0_3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smtClean="0"/>
              <a:t>Pipe </a:t>
            </a:r>
            <a:r>
              <a:rPr lang="en-US" dirty="0"/>
              <a:t>Size and Nozzle Determination.</a:t>
            </a:r>
            <a:endParaRPr dirty="0"/>
          </a:p>
          <a:p>
            <a:pPr indent="-457200" algn="just"/>
            <a:r>
              <a:rPr lang="en-US" dirty="0" smtClean="0"/>
              <a:t>For </a:t>
            </a:r>
            <a:r>
              <a:rPr lang="en-US" dirty="0"/>
              <a:t>engineered systems. pipe sizes and nozzles shall be selected. on the basis of calculations. to dater the required dry chemical flow rate at each nozzle.</a:t>
            </a:r>
            <a:endParaRPr dirty="0"/>
          </a:p>
          <a:p>
            <a:pPr indent="-457200" algn="just"/>
            <a:r>
              <a:rPr lang="en-US" dirty="0" smtClean="0"/>
              <a:t>For </a:t>
            </a:r>
            <a:r>
              <a:rPr lang="en-US" dirty="0"/>
              <a:t>pre-engineered systems, pipe sizes and nozzles shall be selected in accordance with the manufacturer's listed installation and maintenance manual.</a:t>
            </a:r>
            <a:endParaRPr dirty="0"/>
          </a:p>
          <a:p>
            <a:pPr indent="-457200" algn="just"/>
            <a:r>
              <a:rPr lang="en-US" dirty="0" smtClean="0"/>
              <a:t>Equations</a:t>
            </a:r>
            <a:r>
              <a:rPr lang="en-US" dirty="0"/>
              <a:t>. graphs. or computer software shall be used to determine the pressure drop in the pipeline in engineered systems.</a:t>
            </a:r>
            <a:endParaRPr dirty="0"/>
          </a:p>
          <a:p>
            <a:pPr marL="0" lvl="0" indent="0" algn="l" rtl="0">
              <a:spcBef>
                <a:spcPts val="1000"/>
              </a:spcBef>
              <a:spcAft>
                <a:spcPts val="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b1f667e3b3_0_40"/>
          <p:cNvSpPr txBox="1">
            <a:spLocks noGrp="1"/>
          </p:cNvSpPr>
          <p:nvPr>
            <p:ph type="title"/>
          </p:nvPr>
        </p:nvSpPr>
        <p:spPr>
          <a:xfrm>
            <a:off x="906439" y="273983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Chapter </a:t>
            </a:r>
            <a:r>
              <a:rPr lang="en-US" dirty="0" smtClean="0"/>
              <a:t>6: Total Flooding </a:t>
            </a:r>
            <a:r>
              <a:rPr lang="en-US" dirty="0"/>
              <a:t>Systems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b2391f040c_0_25"/>
          <p:cNvSpPr txBox="1">
            <a:spLocks noGrp="1"/>
          </p:cNvSpPr>
          <p:nvPr>
            <p:ph type="title"/>
          </p:nvPr>
        </p:nvSpPr>
        <p:spPr>
          <a:xfrm>
            <a:off x="320200" y="245050"/>
            <a:ext cx="10515600" cy="7737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Clr>
                <a:schemeClr val="dk1"/>
              </a:buClr>
              <a:buSzPts val="1100"/>
              <a:buFont typeface="Arial"/>
              <a:buNone/>
            </a:pPr>
            <a:r>
              <a:rPr lang="en-US" sz="2800"/>
              <a:t>General.</a:t>
            </a:r>
            <a:endParaRPr/>
          </a:p>
        </p:txBody>
      </p:sp>
      <p:sp>
        <p:nvSpPr>
          <p:cNvPr id="257" name="Google Shape;257;gb2391f040c_0_25"/>
          <p:cNvSpPr txBox="1">
            <a:spLocks noGrp="1"/>
          </p:cNvSpPr>
          <p:nvPr>
            <p:ph type="body" idx="1"/>
          </p:nvPr>
        </p:nvSpPr>
        <p:spPr>
          <a:xfrm>
            <a:off x="163773" y="1018750"/>
            <a:ext cx="11842927" cy="5158200"/>
          </a:xfrm>
          <a:prstGeom prst="rect">
            <a:avLst/>
          </a:prstGeom>
        </p:spPr>
        <p:txBody>
          <a:bodyPr spcFirstLastPara="1" wrap="square" lIns="91425" tIns="45700" rIns="91425" bIns="45700" anchor="t" anchorCtr="0">
            <a:noAutofit/>
          </a:bodyPr>
          <a:lstStyle/>
          <a:p>
            <a:pPr marL="342900" lvl="0" algn="just" rtl="0">
              <a:spcBef>
                <a:spcPts val="1000"/>
              </a:spcBef>
              <a:spcAft>
                <a:spcPts val="0"/>
              </a:spcAft>
              <a:buFont typeface="Wingdings" panose="05000000000000000000" pitchFamily="2" charset="2"/>
              <a:buChar char="v"/>
            </a:pPr>
            <a:r>
              <a:rPr lang="en-US" sz="2400" dirty="0" smtClean="0"/>
              <a:t>A </a:t>
            </a:r>
            <a:r>
              <a:rPr lang="en-US" sz="2400" dirty="0"/>
              <a:t>total flooding system shall be used only where there is a permanent enclosure surrounding the hazard that adequately enables the required concentration to be built up.</a:t>
            </a:r>
            <a:endParaRPr sz="2400" dirty="0"/>
          </a:p>
          <a:p>
            <a:pPr marL="342900" lvl="0" algn="just" rtl="0">
              <a:spcBef>
                <a:spcPts val="1000"/>
              </a:spcBef>
              <a:spcAft>
                <a:spcPts val="0"/>
              </a:spcAft>
              <a:buFont typeface="Wingdings" panose="05000000000000000000" pitchFamily="2" charset="2"/>
              <a:buChar char="v"/>
            </a:pPr>
            <a:r>
              <a:rPr lang="en-US" sz="2400" dirty="0" smtClean="0"/>
              <a:t>The </a:t>
            </a:r>
            <a:r>
              <a:rPr lang="en-US" sz="2400" dirty="0"/>
              <a:t>total area of enclosable openings shall not exceed 15 percent of the total area of the sides, top. and bottom of the enclosure.</a:t>
            </a:r>
            <a:endParaRPr sz="2400" dirty="0"/>
          </a:p>
          <a:p>
            <a:pPr marL="342900" lvl="0" algn="just" rtl="0">
              <a:spcBef>
                <a:spcPts val="1000"/>
              </a:spcBef>
              <a:spcAft>
                <a:spcPts val="0"/>
              </a:spcAft>
              <a:buFont typeface="Wingdings" panose="05000000000000000000" pitchFamily="2" charset="2"/>
              <a:buChar char="v"/>
            </a:pPr>
            <a:r>
              <a:rPr lang="en-US" sz="2400" dirty="0" smtClean="0"/>
              <a:t>Where </a:t>
            </a:r>
            <a:r>
              <a:rPr lang="en-US" sz="2400" dirty="0"/>
              <a:t>the total area of enclosable openings exceeds 15 percent of the total enclosure surface area, a local application system shall be used to </a:t>
            </a:r>
            <a:r>
              <a:rPr lang="en-US" sz="2400" dirty="0" smtClean="0"/>
              <a:t>protect </a:t>
            </a:r>
            <a:r>
              <a:rPr lang="en-US" sz="2400" dirty="0"/>
              <a:t>the entire hazard.</a:t>
            </a:r>
            <a:endParaRPr sz="2400" dirty="0"/>
          </a:p>
          <a:p>
            <a:pPr marL="342900" lvl="0" algn="just" rtl="0">
              <a:spcBef>
                <a:spcPts val="1000"/>
              </a:spcBef>
              <a:spcAft>
                <a:spcPts val="0"/>
              </a:spcAft>
              <a:buFont typeface="Wingdings" panose="05000000000000000000" pitchFamily="2" charset="2"/>
              <a:buChar char="v"/>
            </a:pPr>
            <a:r>
              <a:rPr lang="en-US" sz="2400" dirty="0" smtClean="0"/>
              <a:t>Pre-engineered </a:t>
            </a:r>
            <a:r>
              <a:rPr lang="en-US" sz="2400" dirty="0"/>
              <a:t>total flooding systems shall be permitted to protect permanent enclosures </a:t>
            </a:r>
            <a:r>
              <a:rPr lang="en-US" sz="2400" dirty="0" smtClean="0"/>
              <a:t>having </a:t>
            </a:r>
            <a:r>
              <a:rPr lang="en-US" sz="2400" dirty="0"/>
              <a:t>enclosable openings greater than 15 percent only when listed for such use.</a:t>
            </a:r>
            <a:endParaRPr sz="2400" dirty="0"/>
          </a:p>
          <a:p>
            <a:pPr marL="342900" lvl="0" algn="just" rtl="0">
              <a:spcBef>
                <a:spcPts val="1000"/>
              </a:spcBef>
              <a:spcAft>
                <a:spcPts val="0"/>
              </a:spcAft>
              <a:buFont typeface="Wingdings" panose="05000000000000000000" pitchFamily="2" charset="2"/>
              <a:buChar char="v"/>
            </a:pPr>
            <a:r>
              <a:rPr lang="en-US" sz="2400" dirty="0" smtClean="0"/>
              <a:t>Deep-seated </a:t>
            </a:r>
            <a:r>
              <a:rPr lang="en-US" sz="2400" dirty="0"/>
              <a:t>fires invoking solids subject to smoldering shall be protected by multipurpose dry chemical systems where the dry chemical can reach all surfaces involved in </a:t>
            </a:r>
            <a:r>
              <a:rPr lang="en-US" sz="2400" dirty="0" smtClean="0"/>
              <a:t>combustion.</a:t>
            </a:r>
            <a:r>
              <a:rPr lang="en-US" sz="2400" dirty="0"/>
              <a:t> </a:t>
            </a:r>
            <a:r>
              <a:rPr lang="en-US" sz="2400" dirty="0" smtClean="0"/>
              <a:t>Bicarbonate-based </a:t>
            </a:r>
            <a:r>
              <a:rPr lang="en-US" sz="2400" dirty="0"/>
              <a:t>dry chemicals shall not be used for protection against </a:t>
            </a:r>
            <a:r>
              <a:rPr lang="en-US" sz="2400" dirty="0" smtClean="0"/>
              <a:t>this </a:t>
            </a:r>
            <a:r>
              <a:rPr lang="en-US" sz="2400" dirty="0"/>
              <a:t>type of </a:t>
            </a:r>
            <a:r>
              <a:rPr lang="en-US" sz="2400" dirty="0" smtClean="0"/>
              <a:t>fires.</a:t>
            </a:r>
            <a:endParaRP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b1f667e3b3_0_45"/>
          <p:cNvSpPr txBox="1">
            <a:spLocks noGrp="1"/>
          </p:cNvSpPr>
          <p:nvPr>
            <p:ph type="title"/>
          </p:nvPr>
        </p:nvSpPr>
        <p:spPr>
          <a:xfrm>
            <a:off x="518615" y="392421"/>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Hazard Specifications. 	</a:t>
            </a:r>
            <a:endParaRPr dirty="0"/>
          </a:p>
        </p:txBody>
      </p:sp>
      <p:sp>
        <p:nvSpPr>
          <p:cNvPr id="263" name="Google Shape;263;gb1f667e3b3_0_45"/>
          <p:cNvSpPr txBox="1">
            <a:spLocks noGrp="1"/>
          </p:cNvSpPr>
          <p:nvPr>
            <p:ph type="body" idx="1"/>
          </p:nvPr>
        </p:nvSpPr>
        <p:spPr>
          <a:xfrm>
            <a:off x="518615" y="1825625"/>
            <a:ext cx="10835185" cy="4351200"/>
          </a:xfrm>
          <a:prstGeom prst="rect">
            <a:avLst/>
          </a:prstGeom>
        </p:spPr>
        <p:txBody>
          <a:bodyPr spcFirstLastPara="1" wrap="square" lIns="91425" tIns="45700" rIns="91425" bIns="45700" anchor="t" anchorCtr="0">
            <a:noAutofit/>
          </a:bodyPr>
          <a:lstStyle/>
          <a:p>
            <a:pPr lvl="0" indent="-457200" algn="just" rtl="0">
              <a:spcBef>
                <a:spcPts val="1000"/>
              </a:spcBef>
              <a:spcAft>
                <a:spcPts val="0"/>
              </a:spcAft>
              <a:buFont typeface="Wingdings" panose="05000000000000000000" pitchFamily="2" charset="2"/>
              <a:buChar char="v"/>
            </a:pPr>
            <a:r>
              <a:rPr lang="en-US" dirty="0"/>
              <a:t>The total area of </a:t>
            </a:r>
            <a:r>
              <a:rPr lang="en-US" dirty="0">
                <a:solidFill>
                  <a:srgbClr val="FF0000"/>
                </a:solidFill>
              </a:rPr>
              <a:t>unclosable openin</a:t>
            </a:r>
            <a:r>
              <a:rPr lang="en-US" dirty="0"/>
              <a:t>gs for which no compensation is provided shall </a:t>
            </a:r>
            <a:r>
              <a:rPr lang="en-US" dirty="0">
                <a:solidFill>
                  <a:srgbClr val="FF0000"/>
                </a:solidFill>
              </a:rPr>
              <a:t>not exceed 1 percent </a:t>
            </a:r>
            <a:r>
              <a:rPr lang="en-US" dirty="0"/>
              <a:t>of the total area of the sides. top. and bottom of the enclosure.</a:t>
            </a:r>
            <a:endParaRPr dirty="0"/>
          </a:p>
          <a:p>
            <a:pPr lvl="0" indent="-457200" algn="just" rtl="0">
              <a:spcBef>
                <a:spcPts val="1000"/>
              </a:spcBef>
              <a:spcAft>
                <a:spcPts val="0"/>
              </a:spcAft>
              <a:buFont typeface="Wingdings" panose="05000000000000000000" pitchFamily="2" charset="2"/>
              <a:buChar char="v"/>
            </a:pPr>
            <a:r>
              <a:rPr lang="en-US" dirty="0" smtClean="0">
                <a:solidFill>
                  <a:srgbClr val="FF0000"/>
                </a:solidFill>
              </a:rPr>
              <a:t>Unclosable </a:t>
            </a:r>
            <a:r>
              <a:rPr lang="en-US" dirty="0">
                <a:solidFill>
                  <a:srgbClr val="FF0000"/>
                </a:solidFill>
              </a:rPr>
              <a:t>openings </a:t>
            </a:r>
            <a:r>
              <a:rPr lang="en-US" dirty="0"/>
              <a:t>having an area </a:t>
            </a:r>
            <a:r>
              <a:rPr lang="en-US" dirty="0">
                <a:solidFill>
                  <a:srgbClr val="FF0000"/>
                </a:solidFill>
              </a:rPr>
              <a:t>in excess of </a:t>
            </a:r>
            <a:r>
              <a:rPr lang="en-US" dirty="0" smtClean="0">
                <a:solidFill>
                  <a:srgbClr val="FF0000"/>
                </a:solidFill>
              </a:rPr>
              <a:t>1 </a:t>
            </a:r>
            <a:r>
              <a:rPr lang="en-US" dirty="0">
                <a:solidFill>
                  <a:srgbClr val="FF0000"/>
                </a:solidFill>
              </a:rPr>
              <a:t>percent</a:t>
            </a:r>
            <a:r>
              <a:rPr lang="en-US" dirty="0"/>
              <a:t> of the total enclosure area and </a:t>
            </a:r>
            <a:r>
              <a:rPr lang="en-US" dirty="0">
                <a:solidFill>
                  <a:srgbClr val="FF0000"/>
                </a:solidFill>
              </a:rPr>
              <a:t>not exceeding 5 percent </a:t>
            </a:r>
            <a:r>
              <a:rPr lang="en-US" dirty="0"/>
              <a:t>shall be compensated for by the provision of additional </a:t>
            </a:r>
            <a:r>
              <a:rPr lang="en-US" dirty="0" smtClean="0"/>
              <a:t>dry </a:t>
            </a:r>
            <a:r>
              <a:rPr lang="en-US" dirty="0"/>
              <a:t>chemical in accordance with 6.2.2.6.</a:t>
            </a:r>
            <a:endParaRPr dirty="0"/>
          </a:p>
          <a:p>
            <a:pPr lvl="0" indent="-457200" algn="just" rtl="0">
              <a:spcBef>
                <a:spcPts val="1000"/>
              </a:spcBef>
              <a:spcAft>
                <a:spcPts val="0"/>
              </a:spcAft>
              <a:buFont typeface="Wingdings" panose="05000000000000000000" pitchFamily="2" charset="2"/>
              <a:buChar char="v"/>
            </a:pPr>
            <a:r>
              <a:rPr lang="en-US" dirty="0" smtClean="0">
                <a:solidFill>
                  <a:srgbClr val="FF0000"/>
                </a:solidFill>
              </a:rPr>
              <a:t>Unclosable </a:t>
            </a:r>
            <a:r>
              <a:rPr lang="en-US" dirty="0">
                <a:solidFill>
                  <a:srgbClr val="FF0000"/>
                </a:solidFill>
              </a:rPr>
              <a:t>openings </a:t>
            </a:r>
            <a:r>
              <a:rPr lang="en-US" dirty="0"/>
              <a:t>having an area </a:t>
            </a:r>
            <a:r>
              <a:rPr lang="en-US" dirty="0">
                <a:solidFill>
                  <a:srgbClr val="FF0000"/>
                </a:solidFill>
              </a:rPr>
              <a:t>in excess of 5 percent </a:t>
            </a:r>
            <a:r>
              <a:rPr lang="en-US" dirty="0"/>
              <a:t>of the total enclosure area and </a:t>
            </a:r>
            <a:r>
              <a:rPr lang="en-US" dirty="0">
                <a:solidFill>
                  <a:srgbClr val="FF0000"/>
                </a:solidFill>
              </a:rPr>
              <a:t>not exceeding 15 percent </a:t>
            </a:r>
            <a:r>
              <a:rPr lang="en-US" dirty="0"/>
              <a:t>shall be screened by local application of additional dry </a:t>
            </a:r>
            <a:r>
              <a:rPr lang="en-US" dirty="0" smtClean="0"/>
              <a:t>chemical</a:t>
            </a:r>
            <a:endParaRPr dirty="0"/>
          </a:p>
          <a:p>
            <a:pPr marL="0" lvl="0" indent="0" algn="just" rtl="0">
              <a:spcBef>
                <a:spcPts val="1000"/>
              </a:spcBef>
              <a:spcAft>
                <a:spcPts val="0"/>
              </a:spcAft>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Google Shape;269;gb2391f040c_0_30"/>
          <p:cNvSpPr txBox="1">
            <a:spLocks noGrp="1"/>
          </p:cNvSpPr>
          <p:nvPr>
            <p:ph type="body" idx="1"/>
          </p:nvPr>
        </p:nvSpPr>
        <p:spPr>
          <a:xfrm>
            <a:off x="390117" y="503645"/>
            <a:ext cx="11087651" cy="5250000"/>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None/>
            </a:pPr>
            <a:r>
              <a:rPr lang="en-US" b="1" dirty="0"/>
              <a:t>Leakage and Ventilation</a:t>
            </a:r>
            <a:r>
              <a:rPr lang="en-US" b="1" dirty="0" smtClean="0"/>
              <a:t>:</a:t>
            </a:r>
          </a:p>
          <a:p>
            <a:pPr marL="0" lvl="0" indent="0" algn="just" rtl="0">
              <a:spcBef>
                <a:spcPts val="1000"/>
              </a:spcBef>
              <a:spcAft>
                <a:spcPts val="0"/>
              </a:spcAft>
              <a:buNone/>
            </a:pPr>
            <a:r>
              <a:rPr lang="en-US" dirty="0" smtClean="0"/>
              <a:t> </a:t>
            </a:r>
            <a:r>
              <a:rPr lang="en-US" dirty="0"/>
              <a:t>The leakage of dry chemical from the protected space shall be minimized because the effectiveness of the flooding system depends on </a:t>
            </a:r>
            <a:r>
              <a:rPr lang="en-US" dirty="0" smtClean="0"/>
              <a:t>obtaining an </a:t>
            </a:r>
            <a:r>
              <a:rPr lang="en-US" dirty="0"/>
              <a:t>extinguishing concentration of dry chemical.</a:t>
            </a:r>
            <a:endParaRPr dirty="0"/>
          </a:p>
          <a:p>
            <a:pPr lvl="0" indent="-457200" algn="just" rtl="0">
              <a:spcBef>
                <a:spcPts val="1000"/>
              </a:spcBef>
              <a:spcAft>
                <a:spcPts val="0"/>
              </a:spcAft>
              <a:buFont typeface="Wingdings" panose="05000000000000000000" pitchFamily="2" charset="2"/>
              <a:buChar char="v"/>
            </a:pPr>
            <a:r>
              <a:rPr lang="en-US" dirty="0" smtClean="0"/>
              <a:t>Where possible, openings </a:t>
            </a:r>
            <a:r>
              <a:rPr lang="en-US" dirty="0"/>
              <a:t>such as doorways and windows shall be arranged to close before or simultaneously with the start of the dry chemical discharge.</a:t>
            </a:r>
            <a:endParaRPr dirty="0"/>
          </a:p>
          <a:p>
            <a:pPr lvl="0" indent="-457200" algn="just" rtl="0">
              <a:spcBef>
                <a:spcPts val="1000"/>
              </a:spcBef>
              <a:spcAft>
                <a:spcPts val="0"/>
              </a:spcAft>
              <a:buFont typeface="Wingdings" panose="05000000000000000000" pitchFamily="2" charset="2"/>
              <a:buChar char="v"/>
            </a:pPr>
            <a:r>
              <a:rPr lang="en-US" dirty="0" smtClean="0"/>
              <a:t>Where </a:t>
            </a:r>
            <a:r>
              <a:rPr lang="en-US" dirty="0"/>
              <a:t>forced-air ventilating systems are involved, they shall be either shut down or closed before or simultaneously with the start of the dry chemical discharge.</a:t>
            </a:r>
            <a:endParaRPr dirty="0"/>
          </a:p>
          <a:p>
            <a:pPr lvl="0" indent="-457200" algn="just" rtl="0">
              <a:spcBef>
                <a:spcPts val="1000"/>
              </a:spcBef>
              <a:spcAft>
                <a:spcPts val="0"/>
              </a:spcAft>
              <a:buFont typeface="Wingdings" panose="05000000000000000000" pitchFamily="2" charset="2"/>
              <a:buChar char="v"/>
            </a:pPr>
            <a:r>
              <a:rPr lang="en-US" dirty="0" smtClean="0"/>
              <a:t>The </a:t>
            </a:r>
            <a:r>
              <a:rPr lang="en-US" dirty="0"/>
              <a:t>quantity of dry chemical and the flow rate shall be sufficient to create a fire-extinguishing concentration in all parts of the enclosure.</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b1f667e3b3_0_6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Chapter 8</a:t>
            </a:r>
            <a:endParaRPr/>
          </a:p>
          <a:p>
            <a:pPr marL="0" lvl="0" indent="0" algn="l" rtl="0">
              <a:spcBef>
                <a:spcPts val="0"/>
              </a:spcBef>
              <a:spcAft>
                <a:spcPts val="0"/>
              </a:spcAft>
              <a:buNone/>
            </a:pPr>
            <a:r>
              <a:rPr lang="en-US"/>
              <a:t>Hand Hose Line Systems	</a:t>
            </a:r>
            <a:endParaRPr/>
          </a:p>
        </p:txBody>
      </p:sp>
      <p:sp>
        <p:nvSpPr>
          <p:cNvPr id="275" name="Google Shape;275;gb1f667e3b3_0_60"/>
          <p:cNvSpPr txBox="1">
            <a:spLocks noGrp="1"/>
          </p:cNvSpPr>
          <p:nvPr>
            <p:ph type="body" idx="1"/>
          </p:nvPr>
        </p:nvSpPr>
        <p:spPr>
          <a:xfrm>
            <a:off x="534650" y="1825625"/>
            <a:ext cx="11303700" cy="4351200"/>
          </a:xfrm>
          <a:prstGeom prst="rect">
            <a:avLst/>
          </a:prstGeom>
        </p:spPr>
        <p:txBody>
          <a:bodyPr spcFirstLastPara="1" wrap="square" lIns="91425" tIns="45700" rIns="91425" bIns="45700" anchor="t" anchorCtr="0">
            <a:noAutofit/>
          </a:bodyPr>
          <a:lstStyle/>
          <a:p>
            <a:pPr lvl="0" indent="-457200" algn="just" rtl="0">
              <a:spcBef>
                <a:spcPts val="1000"/>
              </a:spcBef>
              <a:spcAft>
                <a:spcPts val="0"/>
              </a:spcAft>
              <a:buFont typeface="Wingdings" panose="05000000000000000000" pitchFamily="2" charset="2"/>
              <a:buChar char="v"/>
            </a:pPr>
            <a:r>
              <a:rPr lang="en-US" dirty="0"/>
              <a:t>Where hand hose lines are used on a handed that is also protected In a fixed </a:t>
            </a:r>
            <a:r>
              <a:rPr lang="en-US" dirty="0" smtClean="0"/>
              <a:t>system, </a:t>
            </a:r>
            <a:r>
              <a:rPr lang="en-US" dirty="0"/>
              <a:t>separate </a:t>
            </a:r>
            <a:r>
              <a:rPr lang="en-US" dirty="0" smtClean="0"/>
              <a:t>dry </a:t>
            </a:r>
            <a:r>
              <a:rPr lang="en-US" dirty="0"/>
              <a:t>chemical supplies shall be provided.</a:t>
            </a:r>
            <a:endParaRPr dirty="0"/>
          </a:p>
          <a:p>
            <a:pPr lvl="0" indent="-457200" algn="just" rtl="0">
              <a:spcBef>
                <a:spcPts val="1000"/>
              </a:spcBef>
              <a:spcAft>
                <a:spcPts val="0"/>
              </a:spcAft>
              <a:buFont typeface="Wingdings" panose="05000000000000000000" pitchFamily="2" charset="2"/>
              <a:buChar char="v"/>
            </a:pPr>
            <a:r>
              <a:rPr lang="en-US" dirty="0" smtClean="0"/>
              <a:t>If </a:t>
            </a:r>
            <a:r>
              <a:rPr lang="en-US" dirty="0"/>
              <a:t>a single dry chemical supply is used for both a hand hose line system and a fixed nozzle system. the hazards </a:t>
            </a:r>
            <a:r>
              <a:rPr lang="en-US" dirty="0" smtClean="0"/>
              <a:t>protected </a:t>
            </a:r>
            <a:r>
              <a:rPr lang="en-US" dirty="0"/>
              <a:t>by the two systems shall be separated so that the hand hose lines cannot be simultaneously used on the hazard protected by the fixed nozzle system.</a:t>
            </a:r>
            <a:endParaRPr dirty="0"/>
          </a:p>
          <a:p>
            <a:pPr lvl="0" indent="-457200" algn="just" rtl="0">
              <a:spcBef>
                <a:spcPts val="1000"/>
              </a:spcBef>
              <a:spcAft>
                <a:spcPts val="0"/>
              </a:spcAft>
              <a:buFont typeface="Wingdings" panose="05000000000000000000" pitchFamily="2" charset="2"/>
              <a:buChar char="v"/>
            </a:pPr>
            <a:r>
              <a:rPr lang="en-US" dirty="0" smtClean="0"/>
              <a:t>Hand </a:t>
            </a:r>
            <a:r>
              <a:rPr lang="en-US" dirty="0"/>
              <a:t>hose line systems shall be permitted to supplement fixed nozzle fire protection systems or to supplement portable fire extinguishers for the protection of specific hazards for which dry chemical is a suitable extinguishing agent.</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b1f667e3b3_0_7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Dry Chemical Requirements.	</a:t>
            </a:r>
            <a:endParaRPr/>
          </a:p>
        </p:txBody>
      </p:sp>
      <p:sp>
        <p:nvSpPr>
          <p:cNvPr id="281" name="Google Shape;281;gb1f667e3b3_0_75"/>
          <p:cNvSpPr txBox="1">
            <a:spLocks noGrp="1"/>
          </p:cNvSpPr>
          <p:nvPr>
            <p:ph type="body" idx="1"/>
          </p:nvPr>
        </p:nvSpPr>
        <p:spPr>
          <a:xfrm>
            <a:off x="163773" y="1508850"/>
            <a:ext cx="11720302" cy="4668000"/>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None/>
            </a:pPr>
            <a:r>
              <a:rPr lang="en-US" dirty="0"/>
              <a:t>Rate and Duration of </a:t>
            </a:r>
            <a:r>
              <a:rPr lang="en-US" dirty="0" smtClean="0"/>
              <a:t>Discharge:</a:t>
            </a:r>
          </a:p>
          <a:p>
            <a:pPr lvl="0" indent="-457200" algn="just" rtl="0">
              <a:spcBef>
                <a:spcPts val="1000"/>
              </a:spcBef>
              <a:spcAft>
                <a:spcPts val="0"/>
              </a:spcAft>
              <a:buFont typeface="Wingdings" panose="05000000000000000000" pitchFamily="2" charset="2"/>
              <a:buChar char="v"/>
            </a:pPr>
            <a:r>
              <a:rPr lang="en-US" dirty="0" smtClean="0"/>
              <a:t>A </a:t>
            </a:r>
            <a:r>
              <a:rPr lang="en-US" dirty="0"/>
              <a:t>hand hose line shall have a sufficient quantity of dry chemical to permit its effective use </a:t>
            </a:r>
            <a:r>
              <a:rPr lang="en-US" dirty="0" smtClean="0"/>
              <a:t>for a </a:t>
            </a:r>
            <a:r>
              <a:rPr lang="en-US" dirty="0"/>
              <a:t>minimum of 30 seconds.</a:t>
            </a:r>
            <a:endParaRPr dirty="0"/>
          </a:p>
          <a:p>
            <a:pPr lvl="0" indent="-457200" algn="just" rtl="0">
              <a:spcBef>
                <a:spcPts val="1000"/>
              </a:spcBef>
              <a:spcAft>
                <a:spcPts val="0"/>
              </a:spcAft>
              <a:buFont typeface="Wingdings" panose="05000000000000000000" pitchFamily="2" charset="2"/>
              <a:buChar char="v"/>
            </a:pPr>
            <a:r>
              <a:rPr lang="en-US" dirty="0" smtClean="0"/>
              <a:t>The </a:t>
            </a:r>
            <a:r>
              <a:rPr lang="en-US" dirty="0"/>
              <a:t>minimum flow rate also shall be sufficient to prevent surging and interrupted discharge.</a:t>
            </a:r>
            <a:endParaRPr dirty="0"/>
          </a:p>
          <a:p>
            <a:pPr lvl="0" indent="-457200" algn="just" rtl="0">
              <a:spcBef>
                <a:spcPts val="1000"/>
              </a:spcBef>
              <a:spcAft>
                <a:spcPts val="0"/>
              </a:spcAft>
              <a:buFont typeface="Wingdings" panose="05000000000000000000" pitchFamily="2" charset="2"/>
              <a:buChar char="v"/>
            </a:pPr>
            <a:r>
              <a:rPr lang="en-US" dirty="0" smtClean="0"/>
              <a:t>The </a:t>
            </a:r>
            <a:r>
              <a:rPr lang="en-US" dirty="0"/>
              <a:t>value for minimum flow rate shall be confirmed by a testing laboratory.</a:t>
            </a:r>
            <a:endParaRPr dirty="0"/>
          </a:p>
          <a:p>
            <a:pPr lvl="0" indent="-457200" algn="just" rtl="0">
              <a:spcBef>
                <a:spcPts val="1000"/>
              </a:spcBef>
              <a:spcAft>
                <a:spcPts val="0"/>
              </a:spcAft>
              <a:buFont typeface="Wingdings" panose="05000000000000000000" pitchFamily="2" charset="2"/>
              <a:buChar char="v"/>
            </a:pPr>
            <a:r>
              <a:rPr lang="en-US" dirty="0" smtClean="0"/>
              <a:t>Simultaneous </a:t>
            </a:r>
            <a:r>
              <a:rPr lang="en-US" dirty="0"/>
              <a:t>Use of Hose </a:t>
            </a:r>
            <a:r>
              <a:rPr lang="en-US" dirty="0" smtClean="0"/>
              <a:t>Lines: </a:t>
            </a:r>
            <a:r>
              <a:rPr lang="en-US" dirty="0"/>
              <a:t>Where </a:t>
            </a:r>
            <a:r>
              <a:rPr lang="en-US" dirty="0">
                <a:solidFill>
                  <a:srgbClr val="FF0000"/>
                </a:solidFill>
              </a:rPr>
              <a:t>simultaneous use of two or more hose lines</a:t>
            </a:r>
            <a:r>
              <a:rPr lang="en-US" dirty="0"/>
              <a:t> is </a:t>
            </a:r>
            <a:r>
              <a:rPr lang="en-US" dirty="0" smtClean="0"/>
              <a:t>possible, </a:t>
            </a:r>
            <a:r>
              <a:rPr lang="en-US" dirty="0"/>
              <a:t>a sufficient quantity of dry chemical shall be available </a:t>
            </a:r>
            <a:r>
              <a:rPr lang="en-US" dirty="0">
                <a:solidFill>
                  <a:srgbClr val="FF0000"/>
                </a:solidFill>
              </a:rPr>
              <a:t>to supply the maximum number of nozzl</a:t>
            </a:r>
            <a:r>
              <a:rPr lang="en-US" dirty="0"/>
              <a:t>es that are likely to be used at any one time for </a:t>
            </a:r>
            <a:r>
              <a:rPr lang="en-US" dirty="0">
                <a:solidFill>
                  <a:srgbClr val="FF0000"/>
                </a:solidFill>
              </a:rPr>
              <a:t>at least 90 seconds </a:t>
            </a:r>
            <a:r>
              <a:rPr lang="en-US" dirty="0"/>
              <a:t>and at the appropriate flow rates.</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b1f667e3b3_0_85"/>
          <p:cNvSpPr txBox="1">
            <a:spLocks noGrp="1"/>
          </p:cNvSpPr>
          <p:nvPr>
            <p:ph type="title"/>
          </p:nvPr>
        </p:nvSpPr>
        <p:spPr>
          <a:xfrm>
            <a:off x="1042917" y="2425937"/>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Chapter 9</a:t>
            </a:r>
            <a:endParaRPr dirty="0"/>
          </a:p>
          <a:p>
            <a:pPr marL="0" lvl="0" indent="0" algn="ctr" rtl="0">
              <a:spcBef>
                <a:spcPts val="0"/>
              </a:spcBef>
              <a:spcAft>
                <a:spcPts val="0"/>
              </a:spcAft>
              <a:buNone/>
            </a:pPr>
            <a:r>
              <a:rPr lang="en-US" dirty="0"/>
              <a:t>Pre-Engineered Systems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1028700" y="1355725"/>
            <a:ext cx="10515600" cy="1325563"/>
          </a:xfrm>
          <a:prstGeom prst="rect">
            <a:avLst/>
          </a:prstGeom>
          <a:noFill/>
          <a:ln>
            <a:noFill/>
          </a:ln>
        </p:spPr>
        <p:txBody>
          <a:bodyPr spcFirstLastPara="1" wrap="square" lIns="91425" tIns="45700" rIns="91425" bIns="45700" anchor="ctr" anchorCtr="0">
            <a:normAutofit/>
          </a:bodyPr>
          <a:lstStyle/>
          <a:p>
            <a:pPr marL="228600" lvl="0" indent="0" algn="ctr" rtl="0">
              <a:spcBef>
                <a:spcPts val="1000"/>
              </a:spcBef>
              <a:spcAft>
                <a:spcPts val="0"/>
              </a:spcAft>
              <a:buNone/>
            </a:pPr>
            <a:r>
              <a:rPr lang="en-US" sz="4800" b="1" dirty="0"/>
              <a:t>Introductory</a:t>
            </a:r>
            <a:endParaRPr sz="6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b1f667e3b3_0_9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800" dirty="0"/>
              <a:t>What is Pre-Engineered Systems?</a:t>
            </a:r>
            <a:endParaRPr dirty="0"/>
          </a:p>
        </p:txBody>
      </p:sp>
      <p:sp>
        <p:nvSpPr>
          <p:cNvPr id="299" name="Google Shape;299;gb1f667e3b3_0_90"/>
          <p:cNvSpPr txBox="1">
            <a:spLocks noGrp="1"/>
          </p:cNvSpPr>
          <p:nvPr>
            <p:ph type="body" idx="1"/>
          </p:nvPr>
        </p:nvSpPr>
        <p:spPr>
          <a:xfrm>
            <a:off x="122830" y="1825625"/>
            <a:ext cx="5936776" cy="4351200"/>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None/>
            </a:pPr>
            <a:r>
              <a:rPr lang="en-US" dirty="0"/>
              <a:t>Those systems having predetermined flow rates, nozzle pressures, and quantities of extinguishing agent. and having specific pipe size, maximum and minimum pipe lengths, flexible-hose specifications, number or. fittings, and number and types of nozzles.</a:t>
            </a:r>
            <a:endParaRPr dirty="0"/>
          </a:p>
        </p:txBody>
      </p:sp>
      <p:pic>
        <p:nvPicPr>
          <p:cNvPr id="4098" name="Picture 2" descr="Twin-Agent Units | Industrial Systems | Products | Linkgas Engineering"/>
          <p:cNvPicPr>
            <a:picLocks noChangeAspect="1" noChangeArrowheads="1"/>
          </p:cNvPicPr>
          <p:nvPr/>
        </p:nvPicPr>
        <p:blipFill rotWithShape="1">
          <a:blip r:embed="rId3">
            <a:extLst>
              <a:ext uri="{28A0092B-C50C-407E-A947-70E740481C1C}">
                <a14:useLocalDpi xmlns:a14="http://schemas.microsoft.com/office/drawing/2010/main" val="0"/>
              </a:ext>
            </a:extLst>
          </a:blip>
          <a:srcRect t="14248" b="14428"/>
          <a:stretch/>
        </p:blipFill>
        <p:spPr bwMode="auto">
          <a:xfrm>
            <a:off x="6209731" y="1472129"/>
            <a:ext cx="5982269" cy="42667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b2391f040c_0_45"/>
          <p:cNvSpPr txBox="1">
            <a:spLocks noGrp="1"/>
          </p:cNvSpPr>
          <p:nvPr>
            <p:ph type="body" idx="1"/>
          </p:nvPr>
        </p:nvSpPr>
        <p:spPr>
          <a:xfrm>
            <a:off x="381475" y="697075"/>
            <a:ext cx="11018400" cy="5142900"/>
          </a:xfrm>
          <a:prstGeom prst="rect">
            <a:avLst/>
          </a:prstGeom>
        </p:spPr>
        <p:txBody>
          <a:bodyPr spcFirstLastPara="1" wrap="square" lIns="91425" tIns="45700" rIns="91425" bIns="45700" anchor="t" anchorCtr="0">
            <a:noAutofit/>
          </a:bodyPr>
          <a:lstStyle/>
          <a:p>
            <a:pPr lvl="0" indent="-457200" algn="l" rtl="0">
              <a:spcBef>
                <a:spcPts val="1000"/>
              </a:spcBef>
              <a:spcAft>
                <a:spcPts val="0"/>
              </a:spcAft>
              <a:buFont typeface="Wingdings" panose="05000000000000000000" pitchFamily="2" charset="2"/>
              <a:buChar char="v"/>
            </a:pPr>
            <a:r>
              <a:rPr lang="en-US" dirty="0" smtClean="0"/>
              <a:t>Used </a:t>
            </a:r>
            <a:r>
              <a:rPr lang="en-US" dirty="0"/>
              <a:t>components shall not be permitted to be installed in new systems.</a:t>
            </a:r>
            <a:endParaRPr dirty="0"/>
          </a:p>
          <a:p>
            <a:pPr lvl="0" indent="-457200" algn="l" rtl="0">
              <a:spcBef>
                <a:spcPts val="1000"/>
              </a:spcBef>
              <a:spcAft>
                <a:spcPts val="0"/>
              </a:spcAft>
              <a:buFont typeface="Wingdings" panose="05000000000000000000" pitchFamily="2" charset="2"/>
              <a:buChar char="v"/>
            </a:pPr>
            <a:r>
              <a:rPr lang="en-US" dirty="0" smtClean="0"/>
              <a:t>Types </a:t>
            </a:r>
            <a:r>
              <a:rPr lang="en-US" dirty="0"/>
              <a:t>of Systems. Pre-engineered dry chemical systems shall be of the following types:</a:t>
            </a:r>
            <a:endParaRPr dirty="0"/>
          </a:p>
          <a:p>
            <a:pPr marL="800100" lvl="1">
              <a:spcBef>
                <a:spcPts val="1000"/>
              </a:spcBef>
            </a:pPr>
            <a:r>
              <a:rPr lang="en-US" dirty="0"/>
              <a:t>Local application</a:t>
            </a:r>
            <a:endParaRPr dirty="0"/>
          </a:p>
          <a:p>
            <a:pPr marL="800100" lvl="1">
              <a:spcBef>
                <a:spcPts val="1000"/>
              </a:spcBef>
            </a:pPr>
            <a:r>
              <a:rPr lang="en-US" dirty="0"/>
              <a:t>Total flooding</a:t>
            </a:r>
            <a:endParaRPr dirty="0"/>
          </a:p>
          <a:p>
            <a:pPr marL="800100" lvl="1">
              <a:spcBef>
                <a:spcPts val="1000"/>
              </a:spcBef>
            </a:pPr>
            <a:r>
              <a:rPr lang="en-US" dirty="0"/>
              <a:t>Hand hose line</a:t>
            </a:r>
            <a:endParaRPr dirty="0"/>
          </a:p>
          <a:p>
            <a:pPr marL="800100" lvl="1">
              <a:spcBef>
                <a:spcPts val="1000"/>
              </a:spcBef>
            </a:pPr>
            <a:r>
              <a:rPr lang="en-US" dirty="0"/>
              <a:t>Combination of local application and total flooding</a:t>
            </a:r>
            <a:endParaRPr dirty="0"/>
          </a:p>
          <a:p>
            <a:pPr lvl="0" indent="-457200" algn="l" rtl="0">
              <a:spcBef>
                <a:spcPts val="1000"/>
              </a:spcBef>
              <a:spcAft>
                <a:spcPts val="0"/>
              </a:spcAft>
              <a:buFont typeface="Wingdings" panose="05000000000000000000" pitchFamily="2" charset="2"/>
              <a:buChar char="v"/>
            </a:pPr>
            <a:r>
              <a:rPr lang="en-US" dirty="0" smtClean="0"/>
              <a:t>Commercial </a:t>
            </a:r>
            <a:r>
              <a:rPr lang="en-US" dirty="0"/>
              <a:t>Kitchen Hood. Duct, and Cooking Appliance Systems.</a:t>
            </a:r>
            <a:endParaRPr dirty="0"/>
          </a:p>
          <a:p>
            <a:pPr lvl="0" indent="-457200" algn="l" rtl="0">
              <a:spcBef>
                <a:spcPts val="1000"/>
              </a:spcBef>
              <a:spcAft>
                <a:spcPts val="0"/>
              </a:spcAft>
              <a:buFont typeface="Wingdings" panose="05000000000000000000" pitchFamily="2" charset="2"/>
              <a:buChar char="v"/>
            </a:pPr>
            <a:r>
              <a:rPr lang="en-US" dirty="0" smtClean="0"/>
              <a:t>Dry </a:t>
            </a:r>
            <a:r>
              <a:rPr lang="en-US" dirty="0"/>
              <a:t>chemical fire-extinguishing systems for commercial kitchen hood. duct, and cooking appliances shall comply with UL 300, </a:t>
            </a:r>
            <a:r>
              <a:rPr lang="en-US" dirty="0" smtClean="0"/>
              <a:t>Fire testing </a:t>
            </a:r>
            <a:r>
              <a:rPr lang="en-US" dirty="0"/>
              <a:t>of For Extinguishing </a:t>
            </a:r>
            <a:r>
              <a:rPr lang="en-US" dirty="0" smtClean="0"/>
              <a:t>systems </a:t>
            </a:r>
            <a:r>
              <a:rPr lang="en-US" dirty="0"/>
              <a:t>for Protection of Conttnerrial </a:t>
            </a:r>
            <a:r>
              <a:rPr lang="en-US" dirty="0" smtClean="0"/>
              <a:t>Cooking Equigtnent </a:t>
            </a:r>
            <a:r>
              <a:rPr lang="en-US" dirty="0"/>
              <a:t>or an equivalent listing standard.</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b2391f040c_0_50"/>
          <p:cNvSpPr txBox="1">
            <a:spLocks noGrp="1"/>
          </p:cNvSpPr>
          <p:nvPr>
            <p:ph type="body" idx="1"/>
          </p:nvPr>
        </p:nvSpPr>
        <p:spPr>
          <a:xfrm>
            <a:off x="292904" y="493122"/>
            <a:ext cx="11610000" cy="5096700"/>
          </a:xfrm>
          <a:prstGeom prst="rect">
            <a:avLst/>
          </a:prstGeom>
        </p:spPr>
        <p:txBody>
          <a:bodyPr spcFirstLastPara="1" wrap="square" lIns="91425" tIns="45700" rIns="91425" bIns="45700" anchor="t" anchorCtr="0">
            <a:noAutofit/>
          </a:bodyPr>
          <a:lstStyle/>
          <a:p>
            <a:pPr lvl="0" indent="-457200" algn="just" rtl="0">
              <a:spcBef>
                <a:spcPts val="1000"/>
              </a:spcBef>
              <a:spcAft>
                <a:spcPts val="0"/>
              </a:spcAft>
              <a:buFont typeface="Wingdings" panose="05000000000000000000" pitchFamily="2" charset="2"/>
              <a:buChar char="v"/>
            </a:pPr>
            <a:r>
              <a:rPr lang="en-US" dirty="0" smtClean="0"/>
              <a:t>At </a:t>
            </a:r>
            <a:r>
              <a:rPr lang="en-US" dirty="0"/>
              <a:t>least one fusible link or heat detector shall be installed within each exhaust duct opening in accordance with the manufacturer's listing.</a:t>
            </a:r>
            <a:endParaRPr dirty="0"/>
          </a:p>
          <a:p>
            <a:pPr lvl="0" indent="-457200" algn="just" rtl="0">
              <a:spcBef>
                <a:spcPts val="1000"/>
              </a:spcBef>
              <a:spcAft>
                <a:spcPts val="0"/>
              </a:spcAft>
              <a:buFont typeface="Wingdings" panose="05000000000000000000" pitchFamily="2" charset="2"/>
              <a:buChar char="v"/>
            </a:pPr>
            <a:r>
              <a:rPr lang="en-US" dirty="0" smtClean="0"/>
              <a:t>A </a:t>
            </a:r>
            <a:r>
              <a:rPr lang="en-US" dirty="0"/>
              <a:t>fusible link or heat detector shall be provided above each protected cooking appliance and in accordance with the extinguishing system manufacturer's listing</a:t>
            </a:r>
            <a:r>
              <a:rPr lang="en-US" dirty="0" smtClean="0"/>
              <a:t>. Fusible </a:t>
            </a:r>
            <a:r>
              <a:rPr lang="en-US" dirty="0"/>
              <a:t>links or heat detectors located at or within 12 in. (305 mm) into the exhaust duct opening and above the protected appliance shall be permitted to meet </a:t>
            </a:r>
            <a:r>
              <a:rPr lang="en-US" dirty="0" smtClean="0"/>
              <a:t>this requirements.</a:t>
            </a:r>
            <a:endParaRPr dirty="0"/>
          </a:p>
          <a:p>
            <a:pPr marL="0" lvl="0" indent="0" algn="just" rtl="0">
              <a:spcBef>
                <a:spcPts val="1000"/>
              </a:spcBef>
              <a:spcAft>
                <a:spcPts val="0"/>
              </a:spcAft>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b2391f040c_0_55"/>
          <p:cNvSpPr txBox="1">
            <a:spLocks noGrp="1"/>
          </p:cNvSpPr>
          <p:nvPr>
            <p:ph type="title"/>
          </p:nvPr>
        </p:nvSpPr>
        <p:spPr>
          <a:xfrm>
            <a:off x="761600" y="104750"/>
            <a:ext cx="10515600" cy="760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Shutoff </a:t>
            </a:r>
            <a:r>
              <a:rPr lang="en-US" dirty="0"/>
              <a:t>Devices</a:t>
            </a:r>
            <a:endParaRPr dirty="0"/>
          </a:p>
        </p:txBody>
      </p:sp>
      <p:sp>
        <p:nvSpPr>
          <p:cNvPr id="315" name="Google Shape;315;gb2391f040c_0_55"/>
          <p:cNvSpPr txBox="1">
            <a:spLocks noGrp="1"/>
          </p:cNvSpPr>
          <p:nvPr>
            <p:ph type="body" idx="1"/>
          </p:nvPr>
        </p:nvSpPr>
        <p:spPr>
          <a:xfrm>
            <a:off x="84200" y="775757"/>
            <a:ext cx="11870400" cy="5219400"/>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None/>
            </a:pPr>
            <a:r>
              <a:rPr lang="en-US" dirty="0"/>
              <a:t>Upon actuation of any cooking equipment fire-extinguishing </a:t>
            </a:r>
            <a:r>
              <a:rPr lang="en-US" dirty="0" smtClean="0"/>
              <a:t>system, </a:t>
            </a:r>
            <a:r>
              <a:rPr lang="en-US" dirty="0"/>
              <a:t>all sources of fuel and electric power that produce heat to all equipment protected by the system shall be shut down.</a:t>
            </a:r>
            <a:endParaRPr dirty="0"/>
          </a:p>
          <a:p>
            <a:pPr lvl="0" indent="-457200" algn="just" rtl="0">
              <a:spcBef>
                <a:spcPts val="1000"/>
              </a:spcBef>
              <a:spcAft>
                <a:spcPts val="0"/>
              </a:spcAft>
              <a:buFont typeface="Wingdings" panose="05000000000000000000" pitchFamily="2" charset="2"/>
              <a:buChar char="v"/>
            </a:pPr>
            <a:r>
              <a:rPr lang="en-US" dirty="0" smtClean="0"/>
              <a:t>Steam </a:t>
            </a:r>
            <a:r>
              <a:rPr lang="en-US" dirty="0"/>
              <a:t>supplied from an external source shall not require shutdown.</a:t>
            </a:r>
            <a:endParaRPr dirty="0"/>
          </a:p>
          <a:p>
            <a:pPr lvl="0" indent="-457200" algn="just" rtl="0">
              <a:spcBef>
                <a:spcPts val="1000"/>
              </a:spcBef>
              <a:spcAft>
                <a:spcPts val="0"/>
              </a:spcAft>
              <a:buFont typeface="Wingdings" panose="05000000000000000000" pitchFamily="2" charset="2"/>
              <a:buChar char="v"/>
            </a:pPr>
            <a:r>
              <a:rPr lang="en-US" dirty="0" smtClean="0"/>
              <a:t>Exhaust </a:t>
            </a:r>
            <a:r>
              <a:rPr lang="en-US" dirty="0"/>
              <a:t>fans and dampers shall not be required to be shut down upon system actuation.</a:t>
            </a:r>
            <a:endParaRPr dirty="0"/>
          </a:p>
          <a:p>
            <a:pPr lvl="0" indent="-457200" algn="just" rtl="0">
              <a:spcBef>
                <a:spcPts val="1000"/>
              </a:spcBef>
              <a:spcAft>
                <a:spcPts val="0"/>
              </a:spcAft>
              <a:buFont typeface="Wingdings" panose="05000000000000000000" pitchFamily="2" charset="2"/>
              <a:buChar char="v"/>
            </a:pPr>
            <a:r>
              <a:rPr lang="en-US" dirty="0" smtClean="0"/>
              <a:t>Any gas </a:t>
            </a:r>
            <a:r>
              <a:rPr lang="en-US" dirty="0"/>
              <a:t>appliance not requiring protection but located under the same ventilating equipment shall be automatically shut off upon actuation of any extinguishing system.</a:t>
            </a:r>
            <a:endParaRPr dirty="0"/>
          </a:p>
          <a:p>
            <a:pPr lvl="0" indent="-457200" algn="just" rtl="0">
              <a:spcBef>
                <a:spcPts val="1000"/>
              </a:spcBef>
              <a:spcAft>
                <a:spcPts val="0"/>
              </a:spcAft>
              <a:buFont typeface="Wingdings" panose="05000000000000000000" pitchFamily="2" charset="2"/>
              <a:buChar char="v"/>
            </a:pPr>
            <a:r>
              <a:rPr lang="en-US" dirty="0" smtClean="0"/>
              <a:t>Shutoff </a:t>
            </a:r>
            <a:r>
              <a:rPr lang="en-US" dirty="0"/>
              <a:t>devices shall require manual resetting prior to fuel or power being restored. </a:t>
            </a:r>
            <a:endParaRPr lang="en-US" dirty="0" smtClean="0"/>
          </a:p>
          <a:p>
            <a:pPr lvl="0" indent="-457200" algn="just" rtl="0">
              <a:spcBef>
                <a:spcPts val="1000"/>
              </a:spcBef>
              <a:spcAft>
                <a:spcPts val="0"/>
              </a:spcAft>
              <a:buFont typeface="Wingdings" panose="05000000000000000000" pitchFamily="2" charset="2"/>
              <a:buChar char="v"/>
            </a:pPr>
            <a:r>
              <a:rPr lang="en-US" dirty="0" smtClean="0"/>
              <a:t>Where </a:t>
            </a:r>
            <a:r>
              <a:rPr lang="en-US" dirty="0"/>
              <a:t>an electrical gas </a:t>
            </a:r>
            <a:r>
              <a:rPr lang="en-US" dirty="0" smtClean="0"/>
              <a:t>valve </a:t>
            </a:r>
            <a:r>
              <a:rPr lang="en-US" dirty="0"/>
              <a:t>is used for shutting off gas to appliances, a manually reset relay shall be used to restore electrical power to the gas valve. </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b2391f040c_0_60"/>
          <p:cNvSpPr txBox="1">
            <a:spLocks noGrp="1"/>
          </p:cNvSpPr>
          <p:nvPr>
            <p:ph type="title"/>
          </p:nvPr>
        </p:nvSpPr>
        <p:spPr>
          <a:xfrm>
            <a:off x="838200" y="74100"/>
            <a:ext cx="10515600" cy="623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Review and Certification.</a:t>
            </a:r>
            <a:endParaRPr/>
          </a:p>
        </p:txBody>
      </p:sp>
      <p:sp>
        <p:nvSpPr>
          <p:cNvPr id="321" name="Google Shape;321;gb2391f040c_0_60"/>
          <p:cNvSpPr txBox="1">
            <a:spLocks noGrp="1"/>
          </p:cNvSpPr>
          <p:nvPr>
            <p:ph type="body" idx="1"/>
          </p:nvPr>
        </p:nvSpPr>
        <p:spPr>
          <a:xfrm>
            <a:off x="838200" y="697200"/>
            <a:ext cx="10515600" cy="5158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If required. complete drawings of the system installation shall be submitted to the authority having jurisdiction for review and approval.</a:t>
            </a:r>
            <a:endParaRPr dirty="0"/>
          </a:p>
          <a:p>
            <a:pPr marL="0" lvl="0" indent="0" algn="l" rtl="0">
              <a:spcBef>
                <a:spcPts val="1000"/>
              </a:spcBef>
              <a:spcAft>
                <a:spcPts val="0"/>
              </a:spcAft>
              <a:buNone/>
            </a:pPr>
            <a:r>
              <a:rPr lang="en-US" dirty="0" smtClean="0"/>
              <a:t>System </a:t>
            </a:r>
            <a:r>
              <a:rPr lang="en-US" dirty="0"/>
              <a:t>drawings shall include the following:</a:t>
            </a:r>
            <a:endParaRPr dirty="0"/>
          </a:p>
          <a:p>
            <a:pPr lvl="0" indent="-457200" algn="l" rtl="0">
              <a:spcBef>
                <a:spcPts val="1000"/>
              </a:spcBef>
              <a:spcAft>
                <a:spcPts val="0"/>
              </a:spcAft>
              <a:buFont typeface="Arial" panose="020B0604020202020204" pitchFamily="34" charset="0"/>
              <a:buChar char="•"/>
            </a:pPr>
            <a:r>
              <a:rPr lang="en-US" dirty="0"/>
              <a:t>Hood(s)</a:t>
            </a:r>
            <a:endParaRPr dirty="0"/>
          </a:p>
          <a:p>
            <a:pPr lvl="0" indent="-457200" algn="l" rtl="0">
              <a:spcBef>
                <a:spcPts val="1000"/>
              </a:spcBef>
              <a:spcAft>
                <a:spcPts val="0"/>
              </a:spcAft>
              <a:buFont typeface="Arial" panose="020B0604020202020204" pitchFamily="34" charset="0"/>
              <a:buChar char="•"/>
            </a:pPr>
            <a:r>
              <a:rPr lang="en-US" dirty="0"/>
              <a:t>Exhaust duct(s)</a:t>
            </a:r>
            <a:endParaRPr dirty="0"/>
          </a:p>
          <a:p>
            <a:pPr lvl="0" indent="-457200" algn="l" rtl="0">
              <a:spcBef>
                <a:spcPts val="1000"/>
              </a:spcBef>
              <a:spcAft>
                <a:spcPts val="0"/>
              </a:spcAft>
              <a:buFont typeface="Arial" panose="020B0604020202020204" pitchFamily="34" charset="0"/>
              <a:buChar char="•"/>
            </a:pPr>
            <a:r>
              <a:rPr lang="en-US" dirty="0"/>
              <a:t>Appliances</a:t>
            </a:r>
            <a:endParaRPr dirty="0"/>
          </a:p>
          <a:p>
            <a:pPr lvl="0" indent="-457200" algn="l" rtl="0">
              <a:spcBef>
                <a:spcPts val="1000"/>
              </a:spcBef>
              <a:spcAft>
                <a:spcPts val="0"/>
              </a:spcAft>
              <a:buFont typeface="Arial" panose="020B0604020202020204" pitchFamily="34" charset="0"/>
              <a:buChar char="•"/>
            </a:pPr>
            <a:r>
              <a:rPr lang="en-US" dirty="0"/>
              <a:t>Interface of the fire-extinguishing system detectors</a:t>
            </a:r>
            <a:endParaRPr dirty="0"/>
          </a:p>
          <a:p>
            <a:pPr lvl="0" indent="-457200" algn="l" rtl="0">
              <a:spcBef>
                <a:spcPts val="1000"/>
              </a:spcBef>
              <a:spcAft>
                <a:spcPts val="0"/>
              </a:spcAft>
              <a:buFont typeface="Arial" panose="020B0604020202020204" pitchFamily="34" charset="0"/>
              <a:buChar char="•"/>
            </a:pPr>
            <a:r>
              <a:rPr lang="en-US" dirty="0"/>
              <a:t>Piping</a:t>
            </a:r>
            <a:endParaRPr dirty="0"/>
          </a:p>
          <a:p>
            <a:pPr lvl="0" indent="-457200" algn="l" rtl="0">
              <a:spcBef>
                <a:spcPts val="1000"/>
              </a:spcBef>
              <a:spcAft>
                <a:spcPts val="0"/>
              </a:spcAft>
              <a:buFont typeface="Arial" panose="020B0604020202020204" pitchFamily="34" charset="0"/>
              <a:buChar char="•"/>
            </a:pPr>
            <a:r>
              <a:rPr lang="en-US" dirty="0"/>
              <a:t>Nozzles</a:t>
            </a:r>
            <a:endParaRPr dirty="0"/>
          </a:p>
          <a:p>
            <a:pPr lvl="0" indent="-457200" algn="l" rtl="0">
              <a:spcBef>
                <a:spcPts val="1000"/>
              </a:spcBef>
              <a:spcAft>
                <a:spcPts val="0"/>
              </a:spcAft>
              <a:buFont typeface="Arial" panose="020B0604020202020204" pitchFamily="34" charset="0"/>
              <a:buChar char="•"/>
            </a:pPr>
            <a:r>
              <a:rPr lang="en-US" dirty="0"/>
              <a:t>Fuel shutoff devices</a:t>
            </a:r>
            <a:endParaRPr dirty="0"/>
          </a:p>
          <a:p>
            <a:pPr lvl="0" indent="-457200" algn="l" rtl="0">
              <a:spcBef>
                <a:spcPts val="1000"/>
              </a:spcBef>
              <a:spcAft>
                <a:spcPts val="0"/>
              </a:spcAft>
              <a:buFont typeface="Arial" panose="020B0604020202020204" pitchFamily="34" charset="0"/>
              <a:buChar char="•"/>
            </a:pPr>
            <a:r>
              <a:rPr lang="en-US" dirty="0"/>
              <a:t>Agent storage container(s)</a:t>
            </a:r>
            <a:endParaRPr dirty="0"/>
          </a:p>
          <a:p>
            <a:pPr lvl="0" indent="-457200" algn="l" rtl="0">
              <a:spcBef>
                <a:spcPts val="1000"/>
              </a:spcBef>
              <a:spcAft>
                <a:spcPts val="0"/>
              </a:spcAft>
              <a:buFont typeface="Arial" panose="020B0604020202020204" pitchFamily="34" charset="0"/>
              <a:buChar char="•"/>
            </a:pPr>
            <a:r>
              <a:rPr lang="en-US" dirty="0"/>
              <a:t>Manual actuation &amp; sleep</a:t>
            </a:r>
            <a:endParaRPr dirty="0"/>
          </a:p>
          <a:p>
            <a:pPr marL="0" lvl="0" indent="0" algn="l" rtl="0">
              <a:spcBef>
                <a:spcPts val="1000"/>
              </a:spcBef>
              <a:spcAft>
                <a:spcPts val="0"/>
              </a:spcAft>
              <a:buNone/>
            </a:pP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b2391f040c_0_75"/>
          <p:cNvSpPr txBox="1">
            <a:spLocks noGrp="1"/>
          </p:cNvSpPr>
          <p:nvPr>
            <p:ph type="title"/>
          </p:nvPr>
        </p:nvSpPr>
        <p:spPr>
          <a:xfrm>
            <a:off x="373637" y="181325"/>
            <a:ext cx="10515600" cy="832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Hand Hose line Systems.</a:t>
            </a:r>
            <a:endParaRPr dirty="0"/>
          </a:p>
        </p:txBody>
      </p:sp>
      <p:sp>
        <p:nvSpPr>
          <p:cNvPr id="339" name="Google Shape;339;gb2391f040c_0_75"/>
          <p:cNvSpPr txBox="1">
            <a:spLocks noGrp="1"/>
          </p:cNvSpPr>
          <p:nvPr>
            <p:ph type="body" idx="1"/>
          </p:nvPr>
        </p:nvSpPr>
        <p:spPr>
          <a:xfrm>
            <a:off x="0" y="1013525"/>
            <a:ext cx="11640600" cy="2201172"/>
          </a:xfrm>
          <a:prstGeom prst="rect">
            <a:avLst/>
          </a:prstGeom>
        </p:spPr>
        <p:txBody>
          <a:bodyPr spcFirstLastPara="1" wrap="square" lIns="91425" tIns="45700" rIns="91425" bIns="45700" anchor="t" anchorCtr="0">
            <a:noAutofit/>
          </a:bodyPr>
          <a:lstStyle/>
          <a:p>
            <a:pPr lvl="0" indent="-457200" algn="just" rtl="0">
              <a:spcBef>
                <a:spcPts val="1000"/>
              </a:spcBef>
              <a:spcAft>
                <a:spcPts val="0"/>
              </a:spcAft>
              <a:buFont typeface="Wingdings" panose="05000000000000000000" pitchFamily="2" charset="2"/>
              <a:buChar char="v"/>
            </a:pPr>
            <a:r>
              <a:rPr lang="en-US" dirty="0" smtClean="0"/>
              <a:t>Dry </a:t>
            </a:r>
            <a:r>
              <a:rPr lang="en-US" dirty="0"/>
              <a:t>chemical hand hose line systems shall be provided with </a:t>
            </a:r>
            <a:r>
              <a:rPr lang="en-US" dirty="0" smtClean="0"/>
              <a:t>skid-mounted </a:t>
            </a:r>
            <a:r>
              <a:rPr lang="en-US" dirty="0"/>
              <a:t>hose </a:t>
            </a:r>
            <a:r>
              <a:rPr lang="en-US" dirty="0" smtClean="0"/>
              <a:t>reels, </a:t>
            </a:r>
            <a:r>
              <a:rPr lang="en-US" dirty="0"/>
              <a:t>remote hose reels, or combinations thereof.</a:t>
            </a:r>
            <a:endParaRPr dirty="0"/>
          </a:p>
          <a:p>
            <a:pPr lvl="0" indent="-457200" algn="just" rtl="0">
              <a:spcBef>
                <a:spcPts val="1000"/>
              </a:spcBef>
              <a:spcAft>
                <a:spcPts val="0"/>
              </a:spcAft>
              <a:buFont typeface="Wingdings" panose="05000000000000000000" pitchFamily="2" charset="2"/>
              <a:buChar char="v"/>
            </a:pPr>
            <a:r>
              <a:rPr lang="en-US" dirty="0" smtClean="0"/>
              <a:t>The </a:t>
            </a:r>
            <a:r>
              <a:rPr lang="en-US" dirty="0"/>
              <a:t>length and size of piping and hose and the type of nozzles shall be within the limitations stated in the manufacturer's design. installation, and maintenance manual</a:t>
            </a:r>
            <a:r>
              <a:rPr lang="en-US" dirty="0" smtClean="0"/>
              <a:t>.</a:t>
            </a:r>
            <a:endParaRPr dirty="0"/>
          </a:p>
        </p:txBody>
      </p:sp>
      <p:pic>
        <p:nvPicPr>
          <p:cNvPr id="5122" name="Picture 2" descr="Space Saver® Skid Sprayer: 100 Gallons, 12 Volt Electric Hose Reel, 5.5 HP  Honda Engine - Dultmeier S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997" y="3057367"/>
            <a:ext cx="3459439" cy="34594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398561"/>
            <a:ext cx="7895752" cy="3322961"/>
          </a:xfrm>
          <a:prstGeom prst="rect">
            <a:avLst/>
          </a:prstGeom>
        </p:spPr>
        <p:txBody>
          <a:bodyPr wrap="square">
            <a:spAutoFit/>
          </a:bodyPr>
          <a:lstStyle/>
          <a:p>
            <a:pPr marL="457200" indent="-457200" algn="just">
              <a:lnSpc>
                <a:spcPct val="90000"/>
              </a:lnSpc>
              <a:spcBef>
                <a:spcPts val="1000"/>
              </a:spcBef>
              <a:buClr>
                <a:schemeClr val="dk1"/>
              </a:buClr>
              <a:buSzPts val="1800"/>
              <a:buFont typeface="Wingdings" panose="05000000000000000000" pitchFamily="2" charset="2"/>
              <a:buChar char="v"/>
            </a:pPr>
            <a:r>
              <a:rPr lang="en-US" sz="2800" dirty="0">
                <a:solidFill>
                  <a:schemeClr val="dk1"/>
                </a:solidFill>
                <a:latin typeface="Calibri"/>
                <a:ea typeface="Calibri"/>
                <a:cs typeface="Calibri"/>
                <a:sym typeface="Calibri"/>
              </a:rPr>
              <a:t>Differences in elevation between the dry chemical storage tank </a:t>
            </a:r>
            <a:r>
              <a:rPr lang="en-US" sz="2800" dirty="0" smtClean="0">
                <a:solidFill>
                  <a:schemeClr val="dk1"/>
                </a:solidFill>
                <a:latin typeface="Calibri"/>
                <a:ea typeface="Calibri"/>
                <a:cs typeface="Calibri"/>
                <a:sym typeface="Calibri"/>
              </a:rPr>
              <a:t>and </a:t>
            </a:r>
            <a:r>
              <a:rPr lang="en-US" sz="2800" dirty="0">
                <a:solidFill>
                  <a:schemeClr val="dk1"/>
                </a:solidFill>
                <a:latin typeface="Calibri"/>
                <a:ea typeface="Calibri"/>
                <a:cs typeface="Calibri"/>
                <a:sym typeface="Calibri"/>
              </a:rPr>
              <a:t>hose reel shall be within the limitations of the manufacturer's design. installation. and maintenance manual.</a:t>
            </a:r>
          </a:p>
          <a:p>
            <a:pPr marL="457200" indent="-457200" algn="just">
              <a:lnSpc>
                <a:spcPct val="90000"/>
              </a:lnSpc>
              <a:spcBef>
                <a:spcPts val="1000"/>
              </a:spcBef>
              <a:buClr>
                <a:schemeClr val="dk1"/>
              </a:buClr>
              <a:buSzPts val="1800"/>
              <a:buFont typeface="Wingdings" panose="05000000000000000000" pitchFamily="2" charset="2"/>
              <a:buChar char="v"/>
            </a:pPr>
            <a:r>
              <a:rPr lang="en-US" sz="2800" dirty="0">
                <a:solidFill>
                  <a:schemeClr val="dk1"/>
                </a:solidFill>
                <a:latin typeface="Calibri"/>
                <a:ea typeface="Calibri"/>
                <a:cs typeface="Calibri"/>
                <a:sym typeface="Calibri"/>
              </a:rPr>
              <a:t>If multiple cylinders are used to pressurize the dry chemical agent containers, each cylinder shall be provided with a pressure gauge and a manual means of operation.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b2391f040c_0_80"/>
          <p:cNvSpPr txBox="1">
            <a:spLocks noGrp="1"/>
          </p:cNvSpPr>
          <p:nvPr>
            <p:ph type="body" idx="1"/>
          </p:nvPr>
        </p:nvSpPr>
        <p:spPr>
          <a:xfrm>
            <a:off x="218364" y="682388"/>
            <a:ext cx="8939284" cy="4959000"/>
          </a:xfrm>
          <a:prstGeom prst="rect">
            <a:avLst/>
          </a:prstGeom>
        </p:spPr>
        <p:txBody>
          <a:bodyPr spcFirstLastPara="1" wrap="square" lIns="91425" tIns="45700" rIns="91425" bIns="45700" anchor="t" anchorCtr="0">
            <a:noAutofit/>
          </a:bodyPr>
          <a:lstStyle/>
          <a:p>
            <a:pPr lvl="0" indent="-457200" algn="just" rtl="0">
              <a:spcBef>
                <a:spcPts val="1000"/>
              </a:spcBef>
              <a:spcAft>
                <a:spcPts val="0"/>
              </a:spcAft>
              <a:buFont typeface="Wingdings" panose="05000000000000000000" pitchFamily="2" charset="2"/>
              <a:buChar char="v"/>
            </a:pPr>
            <a:r>
              <a:rPr lang="en-US" dirty="0" smtClean="0"/>
              <a:t>Slave </a:t>
            </a:r>
            <a:r>
              <a:rPr lang="en-US" dirty="0"/>
              <a:t>cylinders without manual actuators shall be permitted if at least two master cylinders with manual actuators are provided.</a:t>
            </a:r>
            <a:endParaRPr dirty="0"/>
          </a:p>
          <a:p>
            <a:pPr lvl="0" indent="-457200" algn="just" rtl="0">
              <a:spcBef>
                <a:spcPts val="1000"/>
              </a:spcBef>
              <a:spcAft>
                <a:spcPts val="0"/>
              </a:spcAft>
              <a:buFont typeface="Wingdings" panose="05000000000000000000" pitchFamily="2" charset="2"/>
              <a:buChar char="v"/>
            </a:pPr>
            <a:r>
              <a:rPr lang="en-US" dirty="0" smtClean="0"/>
              <a:t>Only </a:t>
            </a:r>
            <a:r>
              <a:rPr lang="en-US" dirty="0"/>
              <a:t>one manual actuator shall be required to be provided for self-contained skid-mounted systems.</a:t>
            </a:r>
            <a:endParaRPr dirty="0"/>
          </a:p>
          <a:p>
            <a:pPr lvl="0" indent="-457200" algn="just" rtl="0">
              <a:spcBef>
                <a:spcPts val="1000"/>
              </a:spcBef>
              <a:spcAft>
                <a:spcPts val="0"/>
              </a:spcAft>
              <a:buFont typeface="Wingdings" panose="05000000000000000000" pitchFamily="2" charset="2"/>
              <a:buChar char="v"/>
            </a:pPr>
            <a:r>
              <a:rPr lang="en-US" dirty="0" smtClean="0"/>
              <a:t>Each </a:t>
            </a:r>
            <a:r>
              <a:rPr lang="en-US" dirty="0"/>
              <a:t>turret and hose reel shall be provided with a shutoff nozzle or flow control valve.</a:t>
            </a:r>
            <a:endParaRPr dirty="0"/>
          </a:p>
          <a:p>
            <a:pPr lvl="0" indent="-457200" algn="just" rtl="0">
              <a:spcBef>
                <a:spcPts val="1000"/>
              </a:spcBef>
              <a:spcAft>
                <a:spcPts val="0"/>
              </a:spcAft>
              <a:buFont typeface="Wingdings" panose="05000000000000000000" pitchFamily="2" charset="2"/>
              <a:buChar char="v"/>
            </a:pPr>
            <a:r>
              <a:rPr lang="en-US" dirty="0" smtClean="0"/>
              <a:t>An </a:t>
            </a:r>
            <a:r>
              <a:rPr lang="en-US" dirty="0"/>
              <a:t>integral method shall be provided to blow out all system piping and hose reels after any me.</a:t>
            </a:r>
            <a:endParaRPr dirty="0"/>
          </a:p>
          <a:p>
            <a:pPr lvl="0" indent="-457200" algn="just" rtl="0">
              <a:spcBef>
                <a:spcPts val="1000"/>
              </a:spcBef>
              <a:spcAft>
                <a:spcPts val="0"/>
              </a:spcAft>
              <a:buFont typeface="Wingdings" panose="05000000000000000000" pitchFamily="2" charset="2"/>
              <a:buChar char="v"/>
            </a:pPr>
            <a:r>
              <a:rPr lang="en-US" dirty="0" smtClean="0"/>
              <a:t>Turret </a:t>
            </a:r>
            <a:r>
              <a:rPr lang="en-US" dirty="0"/>
              <a:t>nozzles shall he provided with caps or other suitable devices to prevent moisture or foreign materials from entering the turret or piping.</a:t>
            </a:r>
            <a:endParaRPr dirty="0"/>
          </a:p>
          <a:p>
            <a:pPr marL="0" lvl="0" indent="0" algn="just" rtl="0">
              <a:spcBef>
                <a:spcPts val="1000"/>
              </a:spcBef>
              <a:spcAft>
                <a:spcPts val="0"/>
              </a:spcAft>
              <a:buNone/>
            </a:pPr>
            <a:endParaRPr dirty="0"/>
          </a:p>
        </p:txBody>
      </p:sp>
      <p:pic>
        <p:nvPicPr>
          <p:cNvPr id="3" name="Picture 2"/>
          <p:cNvPicPr>
            <a:picLocks noChangeAspect="1"/>
          </p:cNvPicPr>
          <p:nvPr/>
        </p:nvPicPr>
        <p:blipFill>
          <a:blip r:embed="rId3"/>
          <a:stretch>
            <a:fillRect/>
          </a:stretch>
        </p:blipFill>
        <p:spPr>
          <a:xfrm>
            <a:off x="9332369" y="101932"/>
            <a:ext cx="2859632" cy="2859632"/>
          </a:xfrm>
          <a:prstGeom prst="rect">
            <a:avLst/>
          </a:prstGeom>
        </p:spPr>
      </p:pic>
      <p:pic>
        <p:nvPicPr>
          <p:cNvPr id="5" name="Picture 4"/>
          <p:cNvPicPr>
            <a:picLocks noChangeAspect="1"/>
          </p:cNvPicPr>
          <p:nvPr/>
        </p:nvPicPr>
        <p:blipFill>
          <a:blip r:embed="rId4"/>
          <a:stretch>
            <a:fillRect/>
          </a:stretch>
        </p:blipFill>
        <p:spPr>
          <a:xfrm>
            <a:off x="9486333" y="2838734"/>
            <a:ext cx="2429302" cy="242930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b2391f040c_0_85"/>
          <p:cNvSpPr txBox="1">
            <a:spLocks noGrp="1"/>
          </p:cNvSpPr>
          <p:nvPr>
            <p:ph type="title"/>
          </p:nvPr>
        </p:nvSpPr>
        <p:spPr>
          <a:xfrm>
            <a:off x="824552" y="2221221"/>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Chapter 10 </a:t>
            </a:r>
            <a:endParaRPr dirty="0"/>
          </a:p>
          <a:p>
            <a:pPr marL="0" lvl="0" indent="0" algn="ctr" rtl="0">
              <a:spcBef>
                <a:spcPts val="0"/>
              </a:spcBef>
              <a:spcAft>
                <a:spcPts val="0"/>
              </a:spcAft>
              <a:buNone/>
            </a:pPr>
            <a:r>
              <a:rPr lang="en-US" dirty="0"/>
              <a:t>Plan and Acceptance Tets</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b2391f040c_0_90"/>
          <p:cNvSpPr txBox="1">
            <a:spLocks noGrp="1"/>
          </p:cNvSpPr>
          <p:nvPr>
            <p:ph type="title"/>
          </p:nvPr>
        </p:nvSpPr>
        <p:spPr>
          <a:xfrm>
            <a:off x="483358" y="378772"/>
            <a:ext cx="10515600" cy="13257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Clr>
                <a:schemeClr val="dk1"/>
              </a:buClr>
              <a:buSzPts val="1100"/>
              <a:buFont typeface="Arial"/>
              <a:buNone/>
            </a:pPr>
            <a:r>
              <a:rPr lang="en-US" sz="2800" dirty="0" smtClean="0"/>
              <a:t>Specifications</a:t>
            </a:r>
            <a:r>
              <a:rPr lang="en-US" sz="2800" dirty="0"/>
              <a:t>. </a:t>
            </a:r>
            <a:endParaRPr dirty="0"/>
          </a:p>
        </p:txBody>
      </p:sp>
      <p:sp>
        <p:nvSpPr>
          <p:cNvPr id="356" name="Google Shape;356;gb2391f040c_0_90"/>
          <p:cNvSpPr txBox="1">
            <a:spLocks noGrp="1"/>
          </p:cNvSpPr>
          <p:nvPr>
            <p:ph type="body" idx="1"/>
          </p:nvPr>
        </p:nvSpPr>
        <p:spPr>
          <a:xfrm>
            <a:off x="341194" y="1825625"/>
            <a:ext cx="11532358" cy="4351200"/>
          </a:xfrm>
          <a:prstGeom prst="rect">
            <a:avLst/>
          </a:prstGeom>
        </p:spPr>
        <p:txBody>
          <a:bodyPr spcFirstLastPara="1" wrap="square" lIns="91425" tIns="45700" rIns="91425" bIns="45700" anchor="t" anchorCtr="0">
            <a:noAutofit/>
          </a:bodyPr>
          <a:lstStyle/>
          <a:p>
            <a:pPr lvl="0" indent="-457200" algn="just" rtl="0">
              <a:spcBef>
                <a:spcPts val="1000"/>
              </a:spcBef>
              <a:spcAft>
                <a:spcPts val="0"/>
              </a:spcAft>
              <a:buFont typeface="Wingdings" panose="05000000000000000000" pitchFamily="2" charset="2"/>
              <a:buChar char="v"/>
            </a:pPr>
            <a:r>
              <a:rPr lang="en-US" dirty="0"/>
              <a:t>Specifications for dry chemical extinguishing systems shall be drawn up with are under the supervision of a trained person and with the advice of the authority having jurisdiction.</a:t>
            </a:r>
            <a:endParaRPr dirty="0"/>
          </a:p>
          <a:p>
            <a:pPr marL="0" lvl="0" indent="0" algn="just" rtl="0">
              <a:spcBef>
                <a:spcPts val="1000"/>
              </a:spcBef>
              <a:spcAft>
                <a:spcPts val="0"/>
              </a:spcAft>
              <a:buNone/>
            </a:pPr>
            <a:r>
              <a:rPr lang="en-US" dirty="0"/>
              <a:t>Plans shall be required for all engineered systems.</a:t>
            </a:r>
            <a:endParaRPr dirty="0"/>
          </a:p>
          <a:p>
            <a:pPr lvl="0" indent="-457200" algn="just" rtl="0">
              <a:spcBef>
                <a:spcPts val="1000"/>
              </a:spcBef>
              <a:spcAft>
                <a:spcPts val="0"/>
              </a:spcAft>
              <a:buFont typeface="Wingdings" panose="05000000000000000000" pitchFamily="2" charset="2"/>
              <a:buChar char="v"/>
            </a:pPr>
            <a:r>
              <a:rPr lang="en-US" dirty="0" smtClean="0"/>
              <a:t>The </a:t>
            </a:r>
            <a:r>
              <a:rPr lang="en-US" dirty="0"/>
              <a:t>specification shall indicate that only equipment that is specifically listed and compatible for use with the extinguishing system shall be used.</a:t>
            </a:r>
            <a:endParaRPr dirty="0"/>
          </a:p>
          <a:p>
            <a:pPr lvl="0" indent="-457200" algn="just" rtl="0">
              <a:spcBef>
                <a:spcPts val="1000"/>
              </a:spcBef>
              <a:spcAft>
                <a:spcPts val="0"/>
              </a:spcAft>
              <a:buFont typeface="Wingdings" panose="05000000000000000000" pitchFamily="2" charset="2"/>
              <a:buChar char="v"/>
            </a:pPr>
            <a:r>
              <a:rPr lang="en-US" dirty="0" smtClean="0"/>
              <a:t>The </a:t>
            </a:r>
            <a:r>
              <a:rPr lang="en-US" dirty="0"/>
              <a:t>specification shall indicate special auxiliary devices acceptable to the system manufacturer and the authority having jurisdiction.</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b2391f040c_0_95"/>
          <p:cNvSpPr txBox="1">
            <a:spLocks noGrp="1"/>
          </p:cNvSpPr>
          <p:nvPr>
            <p:ph type="body" idx="1"/>
          </p:nvPr>
        </p:nvSpPr>
        <p:spPr>
          <a:xfrm>
            <a:off x="320200" y="1095300"/>
            <a:ext cx="11502900" cy="5081400"/>
          </a:xfrm>
          <a:prstGeom prst="rect">
            <a:avLst/>
          </a:prstGeom>
        </p:spPr>
        <p:txBody>
          <a:bodyPr spcFirstLastPara="1" wrap="square" lIns="91425" tIns="45700" rIns="91425" bIns="45700" anchor="t" anchorCtr="0">
            <a:noAutofit/>
          </a:bodyPr>
          <a:lstStyle/>
          <a:p>
            <a:pPr lvl="0" indent="-457200" algn="l" rtl="0">
              <a:spcBef>
                <a:spcPts val="1000"/>
              </a:spcBef>
              <a:spcAft>
                <a:spcPts val="0"/>
              </a:spcAft>
              <a:buFont typeface="Wingdings" panose="05000000000000000000" pitchFamily="2" charset="2"/>
              <a:buChar char="v"/>
            </a:pPr>
            <a:r>
              <a:rPr lang="en-US" dirty="0" smtClean="0"/>
              <a:t>The </a:t>
            </a:r>
            <a:r>
              <a:rPr lang="en-US" dirty="0"/>
              <a:t>specifications shall include system acceptance tests. </a:t>
            </a:r>
            <a:endParaRPr dirty="0"/>
          </a:p>
          <a:p>
            <a:pPr lvl="0" indent="-457200" algn="l" rtl="0">
              <a:spcBef>
                <a:spcPts val="1000"/>
              </a:spcBef>
              <a:spcAft>
                <a:spcPts val="0"/>
              </a:spcAft>
              <a:buFont typeface="Wingdings" panose="05000000000000000000" pitchFamily="2" charset="2"/>
              <a:buChar char="v"/>
            </a:pPr>
            <a:r>
              <a:rPr lang="en-US" dirty="0" smtClean="0"/>
              <a:t>The </a:t>
            </a:r>
            <a:r>
              <a:rPr lang="en-US" dirty="0"/>
              <a:t>specifications shall indicate the hazard to be protected and shall include such information as physical dimensions. combustibles, air-handling equipment heat sources. and so on.</a:t>
            </a:r>
            <a:endParaRPr dirty="0"/>
          </a:p>
          <a:p>
            <a:pPr lvl="0" indent="-457200" algn="l" rtl="0">
              <a:spcBef>
                <a:spcPts val="1000"/>
              </a:spcBef>
              <a:spcAft>
                <a:spcPts val="0"/>
              </a:spcAft>
              <a:buFont typeface="Wingdings" panose="05000000000000000000" pitchFamily="2" charset="2"/>
              <a:buChar char="v"/>
            </a:pPr>
            <a:r>
              <a:rPr lang="en-US" dirty="0" smtClean="0"/>
              <a:t>Plans</a:t>
            </a:r>
            <a:r>
              <a:rPr lang="en-US" dirty="0"/>
              <a:t>:</a:t>
            </a:r>
            <a:r>
              <a:rPr lang="en-US" dirty="0" smtClean="0"/>
              <a:t> </a:t>
            </a:r>
            <a:r>
              <a:rPr lang="en-US" dirty="0"/>
              <a:t>Where plans are required, they shall be prepared by qualified persons trained in the design and application of these systems.</a:t>
            </a:r>
            <a:endParaRPr dirty="0"/>
          </a:p>
          <a:p>
            <a:pPr lvl="0" indent="-457200" algn="l" rtl="0">
              <a:spcBef>
                <a:spcPts val="1000"/>
              </a:spcBef>
              <a:spcAft>
                <a:spcPts val="0"/>
              </a:spcAft>
              <a:buFont typeface="Wingdings" panose="05000000000000000000" pitchFamily="2" charset="2"/>
              <a:buChar char="v"/>
            </a:pPr>
            <a:r>
              <a:rPr lang="en-US" dirty="0" smtClean="0"/>
              <a:t>The </a:t>
            </a:r>
            <a:r>
              <a:rPr lang="en-US" dirty="0"/>
              <a:t>plans shall be drawn to an indicated scale or be suitably dimensioned and shall be reproducible.</a:t>
            </a:r>
            <a:endParaRPr dirty="0"/>
          </a:p>
          <a:p>
            <a:pPr lvl="0" indent="-457200" algn="l" rtl="0">
              <a:spcBef>
                <a:spcPts val="1000"/>
              </a:spcBef>
              <a:spcAft>
                <a:spcPts val="0"/>
              </a:spcAft>
              <a:buFont typeface="Wingdings" panose="05000000000000000000" pitchFamily="2" charset="2"/>
              <a:buChar char="v"/>
            </a:pPr>
            <a:r>
              <a:rPr lang="en-US" dirty="0" smtClean="0"/>
              <a:t>The </a:t>
            </a:r>
            <a:r>
              <a:rPr lang="en-US" dirty="0"/>
              <a:t>plans shall contain sufficient detail to enable the authority having jurisdiction to evaluate the hazard or hazards and to evaluate the effectiveness of the system.</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b1a761e956_0_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2240280" lvl="0" indent="0" algn="l" rtl="0">
              <a:lnSpc>
                <a:spcPct val="100000"/>
              </a:lnSpc>
              <a:spcBef>
                <a:spcPts val="0"/>
              </a:spcBef>
              <a:spcAft>
                <a:spcPts val="0"/>
              </a:spcAft>
              <a:buClr>
                <a:schemeClr val="dk1"/>
              </a:buClr>
              <a:buSzPts val="1100"/>
              <a:buFont typeface="Arial"/>
              <a:buNone/>
            </a:pPr>
            <a:r>
              <a:rPr lang="en-US" sz="3000" b="1">
                <a:latin typeface="Times New Roman"/>
                <a:ea typeface="Times New Roman"/>
                <a:cs typeface="Times New Roman"/>
                <a:sym typeface="Times New Roman"/>
              </a:rPr>
              <a:t>Origin and Development of NFPA 17</a:t>
            </a:r>
            <a:endParaRPr sz="3000"/>
          </a:p>
        </p:txBody>
      </p:sp>
      <p:sp>
        <p:nvSpPr>
          <p:cNvPr id="108" name="Google Shape;108;gb1a761e956_0_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182880" algn="l" rtl="0">
              <a:lnSpc>
                <a:spcPct val="100000"/>
              </a:lnSpc>
              <a:spcBef>
                <a:spcPts val="0"/>
              </a:spcBef>
              <a:spcAft>
                <a:spcPts val="0"/>
              </a:spcAft>
              <a:buClr>
                <a:schemeClr val="dk1"/>
              </a:buClr>
              <a:buSzPts val="1100"/>
              <a:buFont typeface="Arial"/>
              <a:buNone/>
            </a:pPr>
            <a:r>
              <a:rPr lang="en-US" sz="2400" b="1">
                <a:latin typeface="Times New Roman"/>
                <a:ea typeface="Times New Roman"/>
                <a:cs typeface="Times New Roman"/>
                <a:sym typeface="Times New Roman"/>
              </a:rPr>
              <a:t>The Dry Chemical Extinguishing Systems Committee was established in 1952. At that time, there was no dry chemical extinguishing system tested and listed by a testing laboratory, but by late 1954, a system was tested and listed by Underwriters Laboratories Inc. At its meeting in January 1955, the Committee prepared an outline of a standard on dry chemical extinguishing systems and, in the following year, prepared the standard that was tentatively adopted by the National Fire Protection Association on June 7, 1956. Changes to the tentative standard led to approval of the first official NFPA standard on dry chemical extinguishing systems in 1957. Further amendments were made in 1958, 1968, 1969, 1972, 1973, 1975, and 1980. The 1985 edition was a complete revision of the standard. The 1990 edition was a partial revision.</a:t>
            </a: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b2391f040c_0_100"/>
          <p:cNvSpPr txBox="1">
            <a:spLocks noGrp="1"/>
          </p:cNvSpPr>
          <p:nvPr>
            <p:ph type="body" idx="1"/>
          </p:nvPr>
        </p:nvSpPr>
        <p:spPr>
          <a:xfrm>
            <a:off x="473375" y="1141250"/>
            <a:ext cx="11303700" cy="5035500"/>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None/>
            </a:pPr>
            <a:r>
              <a:rPr lang="en-US" dirty="0" smtClean="0"/>
              <a:t>The </a:t>
            </a:r>
            <a:r>
              <a:rPr lang="en-US" dirty="0"/>
              <a:t>details on the system shall include sufficient information and calculations on the following:</a:t>
            </a:r>
            <a:endParaRPr dirty="0"/>
          </a:p>
          <a:p>
            <a:pPr lvl="0" indent="-457200" algn="just" rtl="0">
              <a:spcBef>
                <a:spcPts val="1000"/>
              </a:spcBef>
              <a:spcAft>
                <a:spcPts val="0"/>
              </a:spcAft>
              <a:buFont typeface="Arial" panose="020B0604020202020204" pitchFamily="34" charset="0"/>
              <a:buChar char="•"/>
            </a:pPr>
            <a:r>
              <a:rPr lang="en-US" dirty="0" smtClean="0"/>
              <a:t>The </a:t>
            </a:r>
            <a:r>
              <a:rPr lang="en-US" dirty="0"/>
              <a:t>amount of dry chemical</a:t>
            </a:r>
            <a:endParaRPr dirty="0"/>
          </a:p>
          <a:p>
            <a:pPr indent="-457200" algn="just"/>
            <a:r>
              <a:rPr lang="en-US" dirty="0"/>
              <a:t>The size. length. and arrangement of connected piping or of piping and hose</a:t>
            </a:r>
            <a:endParaRPr dirty="0"/>
          </a:p>
          <a:p>
            <a:pPr indent="-457200" algn="just"/>
            <a:r>
              <a:rPr lang="en-US" dirty="0"/>
              <a:t>The description and location of nozzles so that the adequacy of the system can be determined</a:t>
            </a:r>
            <a:endParaRPr dirty="0"/>
          </a:p>
          <a:p>
            <a:pPr marL="0" lvl="0" indent="0" algn="just" rtl="0">
              <a:spcBef>
                <a:spcPts val="1000"/>
              </a:spcBef>
              <a:spcAft>
                <a:spcPts val="0"/>
              </a:spcAft>
              <a:buNone/>
            </a:pPr>
            <a:r>
              <a:rPr lang="en-US" dirty="0" smtClean="0"/>
              <a:t>Flow </a:t>
            </a:r>
            <a:r>
              <a:rPr lang="en-US" dirty="0"/>
              <a:t>rates of nozzles used shall be provided for engineered systems.</a:t>
            </a:r>
            <a:endParaRPr dirty="0"/>
          </a:p>
          <a:p>
            <a:pPr marL="0" lvl="0" indent="0" algn="just" rtl="0">
              <a:spcBef>
                <a:spcPts val="1000"/>
              </a:spcBef>
              <a:spcAft>
                <a:spcPts val="0"/>
              </a:spcAft>
              <a:buNone/>
            </a:pPr>
            <a:r>
              <a:rPr lang="en-US" dirty="0" smtClean="0"/>
              <a:t>Approval </a:t>
            </a:r>
            <a:r>
              <a:rPr lang="en-US" dirty="0"/>
              <a:t>of </a:t>
            </a:r>
            <a:r>
              <a:rPr lang="en-US" dirty="0" smtClean="0"/>
              <a:t>Plans: </a:t>
            </a:r>
            <a:r>
              <a:rPr lang="en-US" dirty="0"/>
              <a:t>Where plans are required. they shall be submitted to the authority having jurisdiction for approval before work starts.</a:t>
            </a:r>
            <a:endParaRPr dirty="0"/>
          </a:p>
          <a:p>
            <a:pPr marL="0" lvl="0" indent="0" algn="just" rtl="0">
              <a:spcBef>
                <a:spcPts val="1000"/>
              </a:spcBef>
              <a:spcAft>
                <a:spcPts val="0"/>
              </a:spcAft>
              <a:buNone/>
            </a:pP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621" y="2821722"/>
            <a:ext cx="10515600" cy="1325563"/>
          </a:xfrm>
        </p:spPr>
        <p:txBody>
          <a:bodyPr/>
          <a:lstStyle/>
          <a:p>
            <a:pPr lvl="0" algn="ctr"/>
            <a:r>
              <a:rPr lang="en-US" dirty="0"/>
              <a:t>Chapter 11	</a:t>
            </a:r>
            <a:br>
              <a:rPr lang="en-US" dirty="0"/>
            </a:br>
            <a:r>
              <a:rPr lang="en-US" dirty="0"/>
              <a:t>Inspection, Maintenance, and Recharging</a:t>
            </a:r>
          </a:p>
        </p:txBody>
      </p:sp>
    </p:spTree>
    <p:extLst>
      <p:ext uri="{BB962C8B-B14F-4D97-AF65-F5344CB8AC3E}">
        <p14:creationId xmlns:p14="http://schemas.microsoft.com/office/powerpoint/2010/main" val="2785998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2" name="Google Shape;372;gb2391f040c_0_105"/>
          <p:cNvSpPr txBox="1">
            <a:spLocks noGrp="1"/>
          </p:cNvSpPr>
          <p:nvPr>
            <p:ph type="body" idx="1"/>
          </p:nvPr>
        </p:nvSpPr>
        <p:spPr>
          <a:xfrm>
            <a:off x="116552" y="145548"/>
            <a:ext cx="11931600" cy="4882500"/>
          </a:xfrm>
          <a:prstGeom prst="rect">
            <a:avLst/>
          </a:prstGeom>
        </p:spPr>
        <p:txBody>
          <a:bodyPr spcFirstLastPara="1" wrap="square" lIns="91425" tIns="45700" rIns="91425" bIns="45700" anchor="t" anchorCtr="0">
            <a:noAutofit/>
          </a:bodyPr>
          <a:lstStyle/>
          <a:p>
            <a:pPr indent="-457200"/>
            <a:r>
              <a:rPr lang="en-US" dirty="0" smtClean="0"/>
              <a:t>Protective </a:t>
            </a:r>
            <a:r>
              <a:rPr lang="en-US" dirty="0"/>
              <a:t>caps also shall be used on empty pressure containers to protect threads.</a:t>
            </a:r>
            <a:endParaRPr dirty="0"/>
          </a:p>
          <a:p>
            <a:pPr indent="-457200"/>
            <a:r>
              <a:rPr lang="en-US" dirty="0" smtClean="0"/>
              <a:t>Protective </a:t>
            </a:r>
            <a:r>
              <a:rPr lang="en-US" dirty="0"/>
              <a:t>caps shall be prodded by the manufacturer of the equipment</a:t>
            </a:r>
            <a:endParaRPr dirty="0"/>
          </a:p>
          <a:p>
            <a:pPr marL="0" lvl="0" indent="0" algn="l" rtl="0">
              <a:spcBef>
                <a:spcPts val="1000"/>
              </a:spcBef>
              <a:spcAft>
                <a:spcPts val="0"/>
              </a:spcAft>
              <a:buNone/>
            </a:pPr>
            <a:r>
              <a:rPr lang="en-US" dirty="0" smtClean="0"/>
              <a:t>Storage</a:t>
            </a:r>
          </a:p>
          <a:p>
            <a:pPr indent="-457200"/>
            <a:r>
              <a:rPr lang="en-US" dirty="0" smtClean="0"/>
              <a:t>Storage </a:t>
            </a:r>
            <a:r>
              <a:rPr lang="en-US" dirty="0"/>
              <a:t>of charging supplies of dry chemical shall be in a constantly dry area, and the dry chemical shall be contained in metal drums or other containers that will prevent the entrance of moisture even in small quantities.</a:t>
            </a:r>
            <a:endParaRPr dirty="0"/>
          </a:p>
          <a:p>
            <a:pPr indent="-457200"/>
            <a:r>
              <a:rPr lang="en-US" dirty="0" smtClean="0"/>
              <a:t>Prior </a:t>
            </a:r>
            <a:r>
              <a:rPr lang="en-US" dirty="0"/>
              <a:t>to the dry chemical chamber being charged. the dry chemical shall be checked carefully to determine that it is in a flowing condition.</a:t>
            </a:r>
            <a:endParaRPr dirty="0"/>
          </a:p>
          <a:p>
            <a:pPr indent="-457200"/>
            <a:r>
              <a:rPr lang="en-US" dirty="0" smtClean="0"/>
              <a:t>A </a:t>
            </a:r>
            <a:r>
              <a:rPr lang="en-US" dirty="0"/>
              <a:t>service technician who performs maintenance on an extinguishing system shall be trained and shall have passed a written or online test that is acceptable to the authority having jurisdiction.</a:t>
            </a:r>
            <a:endParaRPr dirty="0"/>
          </a:p>
          <a:p>
            <a:pPr indent="-457200"/>
            <a:r>
              <a:rPr lang="en-US" dirty="0" smtClean="0"/>
              <a:t>The </a:t>
            </a:r>
            <a:r>
              <a:rPr lang="en-US" dirty="0"/>
              <a:t>service technician shall possess a certification document confirming the requirements in 11.1.3 </a:t>
            </a:r>
            <a:r>
              <a:rPr lang="en-US" dirty="0" smtClean="0"/>
              <a:t>issued </a:t>
            </a:r>
            <a:r>
              <a:rPr lang="en-US" dirty="0"/>
              <a:t>by the manufacturer or testing organization that is acceptable to the authority having jurisdiction.</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b2391f040c_0_11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Recharge Agents.</a:t>
            </a:r>
            <a:endParaRPr/>
          </a:p>
        </p:txBody>
      </p:sp>
      <p:sp>
        <p:nvSpPr>
          <p:cNvPr id="378" name="Google Shape;378;gb2391f040c_0_110"/>
          <p:cNvSpPr txBox="1">
            <a:spLocks noGrp="1"/>
          </p:cNvSpPr>
          <p:nvPr>
            <p:ph type="body" idx="1"/>
          </p:nvPr>
        </p:nvSpPr>
        <p:spPr>
          <a:xfrm>
            <a:off x="504000" y="1371000"/>
            <a:ext cx="11242500" cy="4805700"/>
          </a:xfrm>
          <a:prstGeom prst="rect">
            <a:avLst/>
          </a:prstGeom>
        </p:spPr>
        <p:txBody>
          <a:bodyPr spcFirstLastPara="1" wrap="square" lIns="91425" tIns="45700" rIns="91425" bIns="45700" anchor="t" anchorCtr="0">
            <a:noAutofit/>
          </a:bodyPr>
          <a:lstStyle/>
          <a:p>
            <a:pPr indent="-457200"/>
            <a:r>
              <a:rPr lang="en-US" dirty="0" smtClean="0"/>
              <a:t>Dry </a:t>
            </a:r>
            <a:r>
              <a:rPr lang="en-US" dirty="0"/>
              <a:t>chemical provided for the system shall be listed for the system.</a:t>
            </a:r>
            <a:endParaRPr dirty="0"/>
          </a:p>
          <a:p>
            <a:pPr indent="-457200"/>
            <a:r>
              <a:rPr lang="en-US" dirty="0" smtClean="0"/>
              <a:t>Expellant </a:t>
            </a:r>
            <a:r>
              <a:rPr lang="en-US" dirty="0"/>
              <a:t>gas for stored pressure cylinders shall be standard industrial-grade nitrogen with a dew point of -60°F </a:t>
            </a:r>
            <a:r>
              <a:rPr lang="en-US" dirty="0" smtClean="0"/>
              <a:t>(-51) </a:t>
            </a:r>
            <a:r>
              <a:rPr lang="en-US" dirty="0"/>
              <a:t>or lower (</a:t>
            </a:r>
            <a:r>
              <a:rPr lang="en-US" dirty="0" smtClean="0"/>
              <a:t>C.GA </a:t>
            </a:r>
            <a:r>
              <a:rPr lang="en-US" dirty="0"/>
              <a:t>nitrogen specification G10.1).</a:t>
            </a:r>
            <a:endParaRPr dirty="0"/>
          </a:p>
          <a:p>
            <a:pPr indent="-457200"/>
            <a:r>
              <a:rPr lang="en-US" dirty="0" smtClean="0"/>
              <a:t>The </a:t>
            </a:r>
            <a:r>
              <a:rPr lang="en-US" dirty="0"/>
              <a:t>dry chemical provided by the equipment manufacturer and the type of expellant gas specified by the equipment manufacturer shall be required to be used.</a:t>
            </a:r>
            <a:endParaRPr dirty="0"/>
          </a:p>
          <a:p>
            <a:pPr indent="-457200"/>
            <a:r>
              <a:rPr lang="en-US" dirty="0" smtClean="0"/>
              <a:t>Where </a:t>
            </a:r>
            <a:r>
              <a:rPr lang="en-US" dirty="0"/>
              <a:t>carbon dioxide or nitrogen is used as the expellant gas. it shall be of good commercial grade and free of water and other contaminants that might cause container corrosion.</a:t>
            </a:r>
            <a:endParaRPr dirty="0"/>
          </a:p>
          <a:p>
            <a:pPr marL="0" lvl="0" indent="0" algn="l" rtl="0">
              <a:spcBef>
                <a:spcPts val="1000"/>
              </a:spcBef>
              <a:spcAft>
                <a:spcPts val="0"/>
              </a:spcAft>
              <a:buNone/>
            </a:pP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b2391f040c_0_115"/>
          <p:cNvSpPr txBox="1">
            <a:spLocks noGrp="1"/>
          </p:cNvSpPr>
          <p:nvPr>
            <p:ph type="title"/>
          </p:nvPr>
        </p:nvSpPr>
        <p:spPr>
          <a:xfrm>
            <a:off x="838200" y="181325"/>
            <a:ext cx="10515600" cy="5769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Clr>
                <a:schemeClr val="dk1"/>
              </a:buClr>
              <a:buSzPts val="1100"/>
              <a:buFont typeface="Arial"/>
              <a:buNone/>
            </a:pPr>
            <a:r>
              <a:rPr lang="en-US" sz="3600" dirty="0" smtClean="0"/>
              <a:t>Owners </a:t>
            </a:r>
            <a:r>
              <a:rPr lang="en-US" sz="3600" dirty="0"/>
              <a:t>Inspection.</a:t>
            </a:r>
            <a:endParaRPr sz="5400" dirty="0"/>
          </a:p>
        </p:txBody>
      </p:sp>
      <p:sp>
        <p:nvSpPr>
          <p:cNvPr id="384" name="Google Shape;384;gb2391f040c_0_115"/>
          <p:cNvSpPr txBox="1">
            <a:spLocks noGrp="1"/>
          </p:cNvSpPr>
          <p:nvPr>
            <p:ph type="body" idx="1"/>
          </p:nvPr>
        </p:nvSpPr>
        <p:spPr>
          <a:xfrm>
            <a:off x="366150" y="1034025"/>
            <a:ext cx="11610000" cy="5142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As a minimum, inspection shall include verification of the following:</a:t>
            </a:r>
            <a:endParaRPr/>
          </a:p>
          <a:p>
            <a:pPr marL="914400" lvl="0" indent="-342900" algn="l" rtl="0">
              <a:spcBef>
                <a:spcPts val="1000"/>
              </a:spcBef>
              <a:spcAft>
                <a:spcPts val="0"/>
              </a:spcAft>
              <a:buSzPts val="1800"/>
              <a:buChar char="❖"/>
            </a:pPr>
            <a:r>
              <a:rPr lang="en-US"/>
              <a:t>The extinguishing system is in its proper location.</a:t>
            </a:r>
            <a:endParaRPr/>
          </a:p>
          <a:p>
            <a:pPr marL="914400" lvl="0" indent="-342900" algn="l" rtl="0">
              <a:spcBef>
                <a:spcPts val="0"/>
              </a:spcBef>
              <a:spcAft>
                <a:spcPts val="0"/>
              </a:spcAft>
              <a:buSzPts val="1800"/>
              <a:buChar char="❖"/>
            </a:pPr>
            <a:r>
              <a:rPr lang="en-US"/>
              <a:t>The manual actuators are unobstructed.</a:t>
            </a:r>
            <a:endParaRPr/>
          </a:p>
          <a:p>
            <a:pPr marL="914400" lvl="0" indent="-342900" algn="l" rtl="0">
              <a:spcBef>
                <a:spcPts val="0"/>
              </a:spcBef>
              <a:spcAft>
                <a:spcPts val="0"/>
              </a:spcAft>
              <a:buSzPts val="1800"/>
              <a:buChar char="❖"/>
            </a:pPr>
            <a:r>
              <a:rPr lang="en-US"/>
              <a:t>The tamper indicators and seals are intact.</a:t>
            </a:r>
            <a:endParaRPr/>
          </a:p>
          <a:p>
            <a:pPr marL="914400" lvl="0" indent="-342900" algn="l" rtl="0">
              <a:spcBef>
                <a:spcPts val="0"/>
              </a:spcBef>
              <a:spcAft>
                <a:spcPts val="0"/>
              </a:spcAft>
              <a:buSzPts val="1800"/>
              <a:buChar char="❖"/>
            </a:pPr>
            <a:r>
              <a:rPr lang="en-US"/>
              <a:t>The maintenance tag or certificate is in place.</a:t>
            </a:r>
            <a:endParaRPr/>
          </a:p>
          <a:p>
            <a:pPr marL="914400" lvl="0" indent="-342900" algn="l" rtl="0">
              <a:spcBef>
                <a:spcPts val="0"/>
              </a:spcBef>
              <a:spcAft>
                <a:spcPts val="0"/>
              </a:spcAft>
              <a:buSzPts val="1800"/>
              <a:buChar char="❖"/>
            </a:pPr>
            <a:r>
              <a:rPr lang="en-US"/>
              <a:t>The system shows no physical damage or condition that might prevent operation.</a:t>
            </a:r>
            <a:endParaRPr/>
          </a:p>
          <a:p>
            <a:pPr marL="914400" lvl="0" indent="-342900" algn="l" rtl="0">
              <a:spcBef>
                <a:spcPts val="0"/>
              </a:spcBef>
              <a:spcAft>
                <a:spcPts val="0"/>
              </a:spcAft>
              <a:buSzPts val="1800"/>
              <a:buChar char="❖"/>
            </a:pPr>
            <a:r>
              <a:rPr lang="en-US"/>
              <a:t>The pressure gauge(s). if provided. is inspected physically or electrically to ensure it is in the operable range.</a:t>
            </a:r>
            <a:endParaRPr/>
          </a:p>
          <a:p>
            <a:pPr marL="914400" lvl="0" indent="-342900" algn="l" rtl="0">
              <a:spcBef>
                <a:spcPts val="0"/>
              </a:spcBef>
              <a:spcAft>
                <a:spcPts val="0"/>
              </a:spcAft>
              <a:buSzPts val="1800"/>
              <a:buChar char="❖"/>
            </a:pPr>
            <a:r>
              <a:rPr lang="en-US"/>
              <a:t>The nozzle blowoff caps. where provided. are intact and undamaged.</a:t>
            </a:r>
            <a:endParaRPr/>
          </a:p>
          <a:p>
            <a:pPr marL="914400" lvl="0" indent="-342900" algn="l" rtl="0">
              <a:spcBef>
                <a:spcPts val="0"/>
              </a:spcBef>
              <a:spcAft>
                <a:spcPts val="0"/>
              </a:spcAft>
              <a:buSzPts val="1800"/>
              <a:buChar char="❖"/>
            </a:pPr>
            <a:r>
              <a:rPr lang="en-US"/>
              <a:t>Neither the protected equipment nor the hazard has been replaced. modified. or relocated.</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b2391f040c_0_12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Maintenance</a:t>
            </a:r>
            <a:r>
              <a:rPr lang="en-US" dirty="0"/>
              <a:t>.</a:t>
            </a:r>
            <a:endParaRPr dirty="0"/>
          </a:p>
        </p:txBody>
      </p:sp>
      <p:sp>
        <p:nvSpPr>
          <p:cNvPr id="390" name="Google Shape;390;gb2391f040c_0_12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smtClean="0"/>
              <a:t>As </a:t>
            </a:r>
            <a:r>
              <a:rPr lang="en-US" dirty="0"/>
              <a:t>a minimum, such maintenance shall include the following:</a:t>
            </a:r>
            <a:endParaRPr dirty="0"/>
          </a:p>
          <a:p>
            <a:pPr marL="0" lvl="0" indent="0" algn="l" rtl="0">
              <a:spcBef>
                <a:spcPts val="1000"/>
              </a:spcBef>
              <a:spcAft>
                <a:spcPts val="0"/>
              </a:spcAft>
              <a:buNone/>
            </a:pPr>
            <a:r>
              <a:rPr lang="en-US" dirty="0"/>
              <a:t>(I) A check to see that the hazard has not changed</a:t>
            </a:r>
            <a:endParaRPr dirty="0"/>
          </a:p>
          <a:p>
            <a:pPr marL="0" lvl="0" indent="0" algn="l" rtl="0">
              <a:spcBef>
                <a:spcPts val="1000"/>
              </a:spcBef>
              <a:spcAft>
                <a:spcPts val="0"/>
              </a:spcAft>
              <a:buNone/>
            </a:pPr>
            <a:r>
              <a:rPr lang="en-US" dirty="0"/>
              <a:t>(2) An examination of all detectors. expellant gas container(s), agent container(s). releasing devices. piping. hose assemblies. nozzles, signals. and all auxiliary equipment</a:t>
            </a:r>
            <a:endParaRPr dirty="0"/>
          </a:p>
          <a:p>
            <a:pPr marL="0" lvl="0" indent="0" algn="l" rtl="0">
              <a:spcBef>
                <a:spcPts val="1000"/>
              </a:spcBef>
              <a:spcAft>
                <a:spcPts val="0"/>
              </a:spcAft>
              <a:buNone/>
            </a:pPr>
            <a:r>
              <a:rPr lang="en-US" dirty="0"/>
              <a:t>(3)* Verification that the agent distribution piping is not obstructed</a:t>
            </a:r>
            <a:endParaRPr dirty="0"/>
          </a:p>
          <a:p>
            <a:pPr marL="0" lvl="0" indent="0" algn="l" rtl="0">
              <a:spcBef>
                <a:spcPts val="1000"/>
              </a:spcBef>
              <a:spcAft>
                <a:spcPts val="0"/>
              </a:spcAft>
              <a:buNone/>
            </a:pPr>
            <a:r>
              <a:rPr lang="en-US" dirty="0"/>
              <a:t>(4) Examination of the dry chemical (If there is evidence of caking. the dry chemical shall be discarded and the system shall be recharged in accordance with the manufacturer's instructions.)</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55" descr="cdn.psychologytoday.com/sites/default/files/blo..."/>
          <p:cNvPicPr preferRelativeResize="0"/>
          <p:nvPr/>
        </p:nvPicPr>
        <p:blipFill rotWithShape="1">
          <a:blip r:embed="rId3">
            <a:alphaModFix/>
          </a:blip>
          <a:srcRect/>
          <a:stretch/>
        </p:blipFill>
        <p:spPr>
          <a:xfrm>
            <a:off x="4195235" y="1574800"/>
            <a:ext cx="4226984" cy="422698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56" descr="▷ Thank You: Animated Images, Gifs, Pictures &amp; Animations - 100% FREE!"/>
          <p:cNvPicPr preferRelativeResize="0"/>
          <p:nvPr/>
        </p:nvPicPr>
        <p:blipFill rotWithShape="1">
          <a:blip r:embed="rId3">
            <a:alphaModFix/>
          </a:blip>
          <a:srcRect/>
          <a:stretch/>
        </p:blipFill>
        <p:spPr>
          <a:xfrm>
            <a:off x="2112433" y="1857327"/>
            <a:ext cx="7463368" cy="32946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b1a761e956_0_9"/>
          <p:cNvSpPr txBox="1">
            <a:spLocks noGrp="1"/>
          </p:cNvSpPr>
          <p:nvPr>
            <p:ph type="title"/>
          </p:nvPr>
        </p:nvSpPr>
        <p:spPr>
          <a:xfrm>
            <a:off x="852025" y="0"/>
            <a:ext cx="10515600" cy="1325700"/>
          </a:xfrm>
          <a:prstGeom prst="rect">
            <a:avLst/>
          </a:prstGeom>
        </p:spPr>
        <p:txBody>
          <a:bodyPr spcFirstLastPara="1" wrap="square" lIns="91425" tIns="45700" rIns="91425" bIns="45700" anchor="ctr" anchorCtr="0">
            <a:noAutofit/>
          </a:bodyPr>
          <a:lstStyle/>
          <a:p>
            <a:pPr marL="2240280" lvl="0" indent="0" algn="l" rtl="0">
              <a:lnSpc>
                <a:spcPct val="100000"/>
              </a:lnSpc>
              <a:spcBef>
                <a:spcPts val="0"/>
              </a:spcBef>
              <a:spcAft>
                <a:spcPts val="0"/>
              </a:spcAft>
              <a:buClr>
                <a:schemeClr val="dk1"/>
              </a:buClr>
              <a:buSzPts val="1100"/>
              <a:buFont typeface="Arial"/>
              <a:buNone/>
            </a:pPr>
            <a:r>
              <a:rPr lang="en-US" sz="3000" b="1">
                <a:latin typeface="Times New Roman"/>
                <a:ea typeface="Times New Roman"/>
                <a:cs typeface="Times New Roman"/>
                <a:sym typeface="Times New Roman"/>
              </a:rPr>
              <a:t>Origin and Development of NFPA 17</a:t>
            </a:r>
            <a:endParaRPr sz="3000"/>
          </a:p>
          <a:p>
            <a:pPr marL="0" lvl="0" indent="0" algn="l" rtl="0">
              <a:spcBef>
                <a:spcPts val="0"/>
              </a:spcBef>
              <a:spcAft>
                <a:spcPts val="0"/>
              </a:spcAft>
              <a:buNone/>
            </a:pPr>
            <a:endParaRPr/>
          </a:p>
        </p:txBody>
      </p:sp>
      <p:sp>
        <p:nvSpPr>
          <p:cNvPr id="114" name="Google Shape;114;gb1a761e956_0_9"/>
          <p:cNvSpPr txBox="1">
            <a:spLocks noGrp="1"/>
          </p:cNvSpPr>
          <p:nvPr>
            <p:ph type="body" idx="1"/>
          </p:nvPr>
        </p:nvSpPr>
        <p:spPr>
          <a:xfrm>
            <a:off x="228325" y="819600"/>
            <a:ext cx="11763000" cy="5357100"/>
          </a:xfrm>
          <a:prstGeom prst="rect">
            <a:avLst/>
          </a:prstGeom>
        </p:spPr>
        <p:txBody>
          <a:bodyPr spcFirstLastPara="1" wrap="square" lIns="91425" tIns="45700" rIns="91425" bIns="45700" anchor="t" anchorCtr="0">
            <a:noAutofit/>
          </a:bodyPr>
          <a:lstStyle/>
          <a:p>
            <a:pPr marL="0" marR="548640" lvl="0" indent="182880" algn="l" rtl="0">
              <a:lnSpc>
                <a:spcPct val="100000"/>
              </a:lnSpc>
              <a:spcBef>
                <a:spcPts val="0"/>
              </a:spcBef>
              <a:spcAft>
                <a:spcPts val="0"/>
              </a:spcAft>
              <a:buClr>
                <a:schemeClr val="dk1"/>
              </a:buClr>
              <a:buSzPts val="1100"/>
              <a:buFont typeface="Arial"/>
              <a:buNone/>
            </a:pPr>
            <a:r>
              <a:rPr lang="en-US" sz="2200" b="1">
                <a:latin typeface="Times New Roman"/>
                <a:ea typeface="Times New Roman"/>
                <a:cs typeface="Times New Roman"/>
                <a:sym typeface="Times New Roman"/>
              </a:rPr>
              <a:t>The 1998 edition of the standard was revised to clarify the requirements for protection of unclosable openings and equipment shutdown.</a:t>
            </a:r>
            <a:endParaRPr sz="2200" b="1">
              <a:latin typeface="Times New Roman"/>
              <a:ea typeface="Times New Roman"/>
              <a:cs typeface="Times New Roman"/>
              <a:sym typeface="Times New Roman"/>
            </a:endParaRPr>
          </a:p>
          <a:p>
            <a:pPr marL="0" lvl="0" indent="182880" algn="l" rtl="0">
              <a:lnSpc>
                <a:spcPct val="100000"/>
              </a:lnSpc>
              <a:spcBef>
                <a:spcPts val="0"/>
              </a:spcBef>
              <a:spcAft>
                <a:spcPts val="0"/>
              </a:spcAft>
              <a:buClr>
                <a:schemeClr val="dk1"/>
              </a:buClr>
              <a:buSzPts val="1100"/>
              <a:buFont typeface="Arial"/>
              <a:buNone/>
            </a:pPr>
            <a:r>
              <a:rPr lang="en-US" sz="2200" b="1">
                <a:latin typeface="Times New Roman"/>
                <a:ea typeface="Times New Roman"/>
                <a:cs typeface="Times New Roman"/>
                <a:sym typeface="Times New Roman"/>
              </a:rPr>
              <a:t>Changes to the 2002 edition consisted of an editorial restructuring of the standard in accordance with the </a:t>
            </a:r>
            <a:r>
              <a:rPr lang="en-US" sz="2200" b="1" i="1">
                <a:latin typeface="Times New Roman"/>
                <a:ea typeface="Times New Roman"/>
                <a:cs typeface="Times New Roman"/>
                <a:sym typeface="Times New Roman"/>
              </a:rPr>
              <a:t>Manual of Style for NFPA Technical Committee Documents, </a:t>
            </a:r>
            <a:r>
              <a:rPr lang="en-US" sz="2200" b="1">
                <a:latin typeface="Times New Roman"/>
                <a:ea typeface="Times New Roman"/>
                <a:cs typeface="Times New Roman"/>
                <a:sym typeface="Times New Roman"/>
              </a:rPr>
              <a:t>a specific reference for the listing of pre-engineered systems, and a simplification of the requirements for common ducts.</a:t>
            </a:r>
            <a:endParaRPr sz="2200" b="1">
              <a:latin typeface="Times New Roman"/>
              <a:ea typeface="Times New Roman"/>
              <a:cs typeface="Times New Roman"/>
              <a:sym typeface="Times New Roman"/>
            </a:endParaRPr>
          </a:p>
          <a:p>
            <a:pPr marL="0" marR="182880" lvl="0" indent="182880" algn="l" rtl="0">
              <a:lnSpc>
                <a:spcPct val="100000"/>
              </a:lnSpc>
              <a:spcBef>
                <a:spcPts val="0"/>
              </a:spcBef>
              <a:spcAft>
                <a:spcPts val="0"/>
              </a:spcAft>
              <a:buClr>
                <a:schemeClr val="dk1"/>
              </a:buClr>
              <a:buSzPts val="1100"/>
              <a:buFont typeface="Arial"/>
              <a:buNone/>
            </a:pPr>
            <a:r>
              <a:rPr lang="en-US" sz="2200" b="1">
                <a:latin typeface="Times New Roman"/>
                <a:ea typeface="Times New Roman"/>
                <a:cs typeface="Times New Roman"/>
                <a:sym typeface="Times New Roman"/>
              </a:rPr>
              <a:t>The 2009 edition included requirements for service technician qualifications. Definitions were coordinated with the NFPA </a:t>
            </a:r>
            <a:r>
              <a:rPr lang="en-US" sz="2200" b="1" i="1">
                <a:latin typeface="Times New Roman"/>
                <a:ea typeface="Times New Roman"/>
                <a:cs typeface="Times New Roman"/>
                <a:sym typeface="Times New Roman"/>
              </a:rPr>
              <a:t>Glossary of Terms.</a:t>
            </a:r>
            <a:endParaRPr sz="2200" b="1">
              <a:latin typeface="Times New Roman"/>
              <a:ea typeface="Times New Roman"/>
              <a:cs typeface="Times New Roman"/>
              <a:sym typeface="Times New Roman"/>
            </a:endParaRPr>
          </a:p>
          <a:p>
            <a:pPr marL="0" lvl="0" indent="182880" algn="l" rtl="0">
              <a:lnSpc>
                <a:spcPct val="100000"/>
              </a:lnSpc>
              <a:spcBef>
                <a:spcPts val="0"/>
              </a:spcBef>
              <a:spcAft>
                <a:spcPts val="0"/>
              </a:spcAft>
              <a:buClr>
                <a:schemeClr val="dk1"/>
              </a:buClr>
              <a:buSzPts val="1100"/>
              <a:buFont typeface="Arial"/>
              <a:buNone/>
            </a:pPr>
            <a:r>
              <a:rPr lang="en-US" sz="2200" b="1">
                <a:latin typeface="Times New Roman"/>
                <a:ea typeface="Times New Roman"/>
                <a:cs typeface="Times New Roman"/>
                <a:sym typeface="Times New Roman"/>
              </a:rPr>
              <a:t>The 2013 edition of this standard clarified the requirements for inspection and maintenance and provided new requirements for installation acceptance.</a:t>
            </a:r>
            <a:endParaRPr sz="2200" b="1">
              <a:latin typeface="Times New Roman"/>
              <a:ea typeface="Times New Roman"/>
              <a:cs typeface="Times New Roman"/>
              <a:sym typeface="Times New Roman"/>
            </a:endParaRPr>
          </a:p>
          <a:p>
            <a:pPr marL="0" marR="91440" lvl="0" indent="182880" algn="l" rtl="0">
              <a:lnSpc>
                <a:spcPct val="100000"/>
              </a:lnSpc>
              <a:spcBef>
                <a:spcPts val="0"/>
              </a:spcBef>
              <a:spcAft>
                <a:spcPts val="0"/>
              </a:spcAft>
              <a:buClr>
                <a:schemeClr val="dk1"/>
              </a:buClr>
              <a:buSzPts val="1100"/>
              <a:buFont typeface="Arial"/>
              <a:buNone/>
            </a:pPr>
            <a:r>
              <a:rPr lang="en-US" sz="2200" b="1">
                <a:latin typeface="Times New Roman"/>
                <a:ea typeface="Times New Roman"/>
                <a:cs typeface="Times New Roman"/>
                <a:sym typeface="Times New Roman"/>
              </a:rPr>
              <a:t>The 2017 edition included revisions to clarify the intent of component and system requirements in Chapters 4 and 5, respectively. Editorial changes included an update of the standard to comply with the </a:t>
            </a:r>
            <a:r>
              <a:rPr lang="en-US" sz="2200" b="1" i="1">
                <a:latin typeface="Times New Roman"/>
                <a:ea typeface="Times New Roman"/>
                <a:cs typeface="Times New Roman"/>
                <a:sym typeface="Times New Roman"/>
              </a:rPr>
              <a:t>Manual of Style for NPPA Technical Committee Documents.</a:t>
            </a:r>
            <a:endParaRPr sz="2200" b="1">
              <a:latin typeface="Times New Roman"/>
              <a:ea typeface="Times New Roman"/>
              <a:cs typeface="Times New Roman"/>
              <a:sym typeface="Times New Roman"/>
            </a:endParaRPr>
          </a:p>
          <a:p>
            <a:pPr marL="0" lvl="0" indent="182880" algn="l" rtl="0">
              <a:lnSpc>
                <a:spcPct val="100000"/>
              </a:lnSpc>
              <a:spcBef>
                <a:spcPts val="0"/>
              </a:spcBef>
              <a:spcAft>
                <a:spcPts val="0"/>
              </a:spcAft>
              <a:buClr>
                <a:schemeClr val="dk1"/>
              </a:buClr>
              <a:buSzPts val="1100"/>
              <a:buFont typeface="Arial"/>
              <a:buNone/>
            </a:pPr>
            <a:r>
              <a:rPr lang="en-US" sz="2200" b="1">
                <a:latin typeface="Times New Roman"/>
                <a:ea typeface="Times New Roman"/>
                <a:cs typeface="Times New Roman"/>
                <a:sym typeface="Times New Roman"/>
              </a:rPr>
              <a:t>The 2021 edition of this standard provides new requirements consistent with NFPA 12 and NFPA 2001 on the methods for supporting pipe, and addresses provisions on a common failure of special hazard fire-extinguishing systems, consistent with </a:t>
            </a:r>
            <a:r>
              <a:rPr lang="en-US" sz="2200" b="1" i="1">
                <a:latin typeface="Times New Roman"/>
                <a:ea typeface="Times New Roman"/>
                <a:cs typeface="Times New Roman"/>
                <a:sym typeface="Times New Roman"/>
              </a:rPr>
              <a:t>NFPA 72® </a:t>
            </a:r>
            <a:r>
              <a:rPr lang="en-US" sz="2200" b="1">
                <a:latin typeface="Times New Roman"/>
                <a:ea typeface="Times New Roman"/>
                <a:cs typeface="Times New Roman"/>
                <a:sym typeface="Times New Roman"/>
              </a:rPr>
              <a:t>and NFPA 2001.</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b1a761e956_0_1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 is UL (safety organization)</a:t>
            </a:r>
            <a:endParaRPr/>
          </a:p>
        </p:txBody>
      </p:sp>
      <p:sp>
        <p:nvSpPr>
          <p:cNvPr id="120" name="Google Shape;120;gb1a761e956_0_14"/>
          <p:cNvSpPr txBox="1">
            <a:spLocks noGrp="1"/>
          </p:cNvSpPr>
          <p:nvPr>
            <p:ph type="body" idx="1"/>
          </p:nvPr>
        </p:nvSpPr>
        <p:spPr>
          <a:xfrm>
            <a:off x="367553" y="1825625"/>
            <a:ext cx="10986247" cy="4351200"/>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None/>
            </a:pPr>
            <a:r>
              <a:rPr lang="en-US" sz="2400" b="1" dirty="0">
                <a:solidFill>
                  <a:srgbClr val="1D2A57"/>
                </a:solidFill>
                <a:latin typeface="Arial"/>
                <a:ea typeface="Arial"/>
                <a:cs typeface="Arial"/>
                <a:sym typeface="Arial"/>
              </a:rPr>
              <a:t>T</a:t>
            </a:r>
            <a:r>
              <a:rPr lang="en-US" sz="2400" b="1" dirty="0" smtClean="0">
                <a:solidFill>
                  <a:srgbClr val="1D2A57"/>
                </a:solidFill>
                <a:latin typeface="Arial"/>
                <a:ea typeface="Arial"/>
                <a:cs typeface="Arial"/>
                <a:sym typeface="Arial"/>
              </a:rPr>
              <a:t>he </a:t>
            </a:r>
            <a:r>
              <a:rPr lang="en-US" sz="2400" b="1" dirty="0">
                <a:solidFill>
                  <a:srgbClr val="1D2A57"/>
                </a:solidFill>
                <a:uFill>
                  <a:noFill/>
                </a:u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mark</a:t>
            </a:r>
            <a:r>
              <a:rPr lang="en-US" sz="2400" b="1" dirty="0">
                <a:solidFill>
                  <a:srgbClr val="1D2A57"/>
                </a:solidFill>
                <a:latin typeface="Arial"/>
                <a:ea typeface="Arial"/>
                <a:cs typeface="Arial"/>
                <a:sym typeface="Arial"/>
              </a:rPr>
              <a:t> of the Underwriters Laboratories, used to show that a </a:t>
            </a:r>
            <a:r>
              <a:rPr lang="en-US" sz="2400" b="1" dirty="0">
                <a:solidFill>
                  <a:srgbClr val="1D2A57"/>
                </a:solidFill>
                <a:uFill>
                  <a:noFill/>
                </a:u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product</a:t>
            </a:r>
            <a:r>
              <a:rPr lang="en-US" sz="2400" b="1" dirty="0">
                <a:solidFill>
                  <a:srgbClr val="1D2A57"/>
                </a:solidFill>
                <a:latin typeface="Arial"/>
                <a:ea typeface="Arial"/>
                <a:cs typeface="Arial"/>
                <a:sym typeface="Arial"/>
              </a:rPr>
              <a:t> has been </a:t>
            </a:r>
            <a:r>
              <a:rPr lang="en-US" sz="2400" b="1" dirty="0">
                <a:solidFill>
                  <a:srgbClr val="1D2A57"/>
                </a:solidFill>
                <a:uFill>
                  <a:noFill/>
                </a:u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tested</a:t>
            </a:r>
            <a:r>
              <a:rPr lang="en-US" sz="2400" b="1" dirty="0">
                <a:solidFill>
                  <a:srgbClr val="1D2A57"/>
                </a:solidFill>
                <a:latin typeface="Arial"/>
                <a:ea typeface="Arial"/>
                <a:cs typeface="Arial"/>
                <a:sym typeface="Arial"/>
              </a:rPr>
              <a:t> by them and is </a:t>
            </a:r>
            <a:r>
              <a:rPr lang="en-US" sz="2400" b="1" dirty="0">
                <a:solidFill>
                  <a:srgbClr val="1D2A57"/>
                </a:solidFill>
                <a:uFill>
                  <a:noFill/>
                </a:uFill>
                <a:latin typeface="Arial"/>
                <a:ea typeface="Arial"/>
                <a:cs typeface="Arial"/>
                <a:sym typeface="Aria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safe</a:t>
            </a:r>
            <a:r>
              <a:rPr lang="en-US" sz="2400" b="1" dirty="0">
                <a:solidFill>
                  <a:srgbClr val="1D2A57"/>
                </a:solidFill>
                <a:latin typeface="Arial"/>
                <a:ea typeface="Arial"/>
                <a:cs typeface="Arial"/>
                <a:sym typeface="Arial"/>
              </a:rPr>
              <a:t>, </a:t>
            </a:r>
            <a:r>
              <a:rPr lang="en-US" sz="2400" b="1" dirty="0">
                <a:solidFill>
                  <a:srgbClr val="1D2A57"/>
                </a:solidFill>
                <a:uFill>
                  <a:noFill/>
                </a:uFill>
                <a:latin typeface="Arial"/>
                <a:ea typeface="Arial"/>
                <a:cs typeface="Arial"/>
                <a:sym typeface="Aria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according</a:t>
            </a:r>
            <a:r>
              <a:rPr lang="en-US" sz="2400" b="1" dirty="0">
                <a:solidFill>
                  <a:srgbClr val="1D2A57"/>
                </a:solidFill>
                <a:latin typeface="Arial"/>
                <a:ea typeface="Arial"/>
                <a:cs typeface="Arial"/>
                <a:sym typeface="Arial"/>
              </a:rPr>
              <a:t> to </a:t>
            </a:r>
            <a:r>
              <a:rPr lang="en-US" sz="2400" b="1" dirty="0">
                <a:solidFill>
                  <a:srgbClr val="1D2A57"/>
                </a:solidFill>
                <a:uFill>
                  <a:noFill/>
                </a:uFill>
                <a:latin typeface="Arial"/>
                <a:ea typeface="Arial"/>
                <a:cs typeface="Arial"/>
                <a:sym typeface="Arial"/>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their</a:t>
            </a:r>
            <a:r>
              <a:rPr lang="en-US" sz="2400" b="1" dirty="0">
                <a:solidFill>
                  <a:srgbClr val="1D2A57"/>
                </a:solidFill>
                <a:latin typeface="Arial"/>
                <a:ea typeface="Arial"/>
                <a:cs typeface="Arial"/>
                <a:sym typeface="Arial"/>
              </a:rPr>
              <a:t> </a:t>
            </a:r>
            <a:r>
              <a:rPr lang="en-US" sz="2400" b="1" dirty="0" smtClean="0">
                <a:solidFill>
                  <a:srgbClr val="1D2A57"/>
                </a:solidFill>
                <a:uFill>
                  <a:noFill/>
                </a:uFill>
                <a:latin typeface="Arial"/>
                <a:ea typeface="Arial"/>
                <a:cs typeface="Arial"/>
                <a:sym typeface="Arial"/>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standards</a:t>
            </a:r>
            <a:endParaRPr sz="2400" dirty="0"/>
          </a:p>
          <a:p>
            <a:pPr marL="0" lvl="0" indent="0" algn="just" rtl="0">
              <a:spcBef>
                <a:spcPts val="1000"/>
              </a:spcBef>
              <a:spcAft>
                <a:spcPts val="0"/>
              </a:spcAft>
              <a:buNone/>
            </a:pPr>
            <a:r>
              <a:rPr lang="en-US" sz="2400" dirty="0"/>
              <a:t>UL LLC is a global safety certification </a:t>
            </a:r>
            <a:r>
              <a:rPr lang="en-US" sz="2400" dirty="0">
                <a:solidFill>
                  <a:srgbClr val="FF0000"/>
                </a:solidFill>
              </a:rPr>
              <a:t>company headquartered in Northbrook, </a:t>
            </a:r>
            <a:r>
              <a:rPr lang="en-US" sz="2400" dirty="0" smtClean="0">
                <a:solidFill>
                  <a:srgbClr val="FF0000"/>
                </a:solidFill>
              </a:rPr>
              <a:t>Illinois, USA</a:t>
            </a:r>
            <a:r>
              <a:rPr lang="en-US" sz="2400" dirty="0" smtClean="0"/>
              <a:t>. </a:t>
            </a:r>
            <a:r>
              <a:rPr lang="en-US" sz="2400" dirty="0"/>
              <a:t>It maintains offices in </a:t>
            </a:r>
            <a:r>
              <a:rPr lang="en-US" sz="2400" dirty="0">
                <a:solidFill>
                  <a:srgbClr val="FF0000"/>
                </a:solidFill>
              </a:rPr>
              <a:t>46 countries</a:t>
            </a:r>
            <a:r>
              <a:rPr lang="en-US" sz="2400" dirty="0"/>
              <a:t>. </a:t>
            </a:r>
            <a:r>
              <a:rPr lang="en-US" sz="2400" dirty="0">
                <a:solidFill>
                  <a:srgbClr val="FF0000"/>
                </a:solidFill>
              </a:rPr>
              <a:t>Established in 1894 </a:t>
            </a:r>
            <a:r>
              <a:rPr lang="en-US" sz="2400" dirty="0"/>
              <a:t>as the Underwriters' Electrical Bureau (a bureau of the National Board of Fire Underwriters),[2] it was known throughout the 20th century as Underwriters Laboratories and participated in the safety analysis of many of that century's new technologies.[3]</a:t>
            </a:r>
            <a:endParaRPr sz="2400" dirty="0"/>
          </a:p>
          <a:p>
            <a:pPr marL="0" lvl="0" indent="0" algn="just" rtl="0">
              <a:spcBef>
                <a:spcPts val="1000"/>
              </a:spcBef>
              <a:spcAft>
                <a:spcPts val="0"/>
              </a:spcAft>
              <a:buNone/>
            </a:pPr>
            <a:r>
              <a:rPr lang="en-US" sz="2400" dirty="0" smtClean="0"/>
              <a:t>UL </a:t>
            </a:r>
            <a:r>
              <a:rPr lang="en-US" sz="2400" dirty="0"/>
              <a:t>is one of several companies </a:t>
            </a:r>
            <a:r>
              <a:rPr lang="en-US" sz="2400" dirty="0">
                <a:solidFill>
                  <a:srgbClr val="FF0000"/>
                </a:solidFill>
              </a:rPr>
              <a:t>approved to perform safety testing by the U.S. federal agency, the Occupational Safety and Health Administration (OSHA</a:t>
            </a:r>
            <a:r>
              <a:rPr lang="en-US" sz="2400" dirty="0" smtClean="0">
                <a:solidFill>
                  <a:srgbClr val="FF0000"/>
                </a:solidFill>
              </a:rPr>
              <a:t>)</a:t>
            </a:r>
            <a:r>
              <a:rPr lang="en-US" sz="2400" dirty="0" smtClean="0"/>
              <a:t>.[4</a:t>
            </a:r>
            <a:r>
              <a:rPr lang="en-US" sz="2400" dirty="0"/>
              <a:t>] OSHA maintains a list of approved testing laboratories, which are known as Nationally Recognized Testing Laboratories.[5]</a:t>
            </a:r>
            <a:endParaRPr sz="2400" dirty="0"/>
          </a:p>
          <a:p>
            <a:pPr marL="0" lvl="0" indent="0" algn="l" rtl="0">
              <a:spcBef>
                <a:spcPts val="1000"/>
              </a:spcBef>
              <a:spcAft>
                <a:spcPts val="0"/>
              </a:spcAft>
              <a:buNone/>
            </a:pPr>
            <a:endParaRPr sz="2400" dirty="0"/>
          </a:p>
        </p:txBody>
      </p:sp>
      <p:pic>
        <p:nvPicPr>
          <p:cNvPr id="121" name="Google Shape;121;gb1a761e956_0_14"/>
          <p:cNvPicPr preferRelativeResize="0"/>
          <p:nvPr/>
        </p:nvPicPr>
        <p:blipFill>
          <a:blip r:embed="rId10">
            <a:alphaModFix/>
          </a:blip>
          <a:stretch>
            <a:fillRect/>
          </a:stretch>
        </p:blipFill>
        <p:spPr>
          <a:xfrm>
            <a:off x="10228728" y="0"/>
            <a:ext cx="1963271" cy="1825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gb1a761e956_0_22"/>
          <p:cNvSpPr txBox="1">
            <a:spLocks noGrp="1"/>
          </p:cNvSpPr>
          <p:nvPr>
            <p:ph type="body" idx="1"/>
          </p:nvPr>
        </p:nvSpPr>
        <p:spPr>
          <a:xfrm>
            <a:off x="739588" y="687107"/>
            <a:ext cx="10515600" cy="4351200"/>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None/>
            </a:pPr>
            <a:r>
              <a:rPr lang="en-US" dirty="0"/>
              <a:t>Underwriters Laboratories Inc. was founded in 1894 by William Henry Merrill.[3] Early in his career as an electrical engineer in Boston, a 25-year-old Merrill was sent by underwriters issuing fire insurance to assess risk, and investigate the World Fair's Palace of Electricity. In order to determine and mitigate risk, Merrill found it necessary to conduct tests on building materials. Upon seeing a growing potential in his field, Merrill stayed in Chicago to found Underwriters Laboratories.</a:t>
            </a:r>
            <a:endParaRPr dirty="0"/>
          </a:p>
          <a:p>
            <a:pPr marL="0" lvl="0" indent="0" algn="l" rtl="0">
              <a:spcBef>
                <a:spcPts val="1000"/>
              </a:spcBef>
              <a:spcAft>
                <a:spcPts val="0"/>
              </a:spcAft>
              <a:buNone/>
            </a:pPr>
            <a:endParaRPr dirty="0"/>
          </a:p>
          <a:p>
            <a:pPr marL="0" lvl="0" indent="0" algn="just" rtl="0">
              <a:spcBef>
                <a:spcPts val="1000"/>
              </a:spcBef>
              <a:spcAft>
                <a:spcPts val="0"/>
              </a:spcAft>
              <a:buNone/>
            </a:pPr>
            <a:r>
              <a:rPr lang="en-US" dirty="0"/>
              <a:t>Merrill soon went to work developing standards, launching tests, designing equipment and uncovering hazards. Aside from his work at UL, Merrill served as the National Fire Protection Association's secretary-treasurer (1903–1909) and president (1910–1912) and was an active member of the Chicago Board and Union Committee. In 1916, Merrill became UL's first president.[3]</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gb1a761e956_0_32"/>
          <p:cNvSpPr txBox="1">
            <a:spLocks noGrp="1"/>
          </p:cNvSpPr>
          <p:nvPr>
            <p:ph type="body" idx="1"/>
          </p:nvPr>
        </p:nvSpPr>
        <p:spPr>
          <a:xfrm>
            <a:off x="402772" y="0"/>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solidFill>
                  <a:srgbClr val="7030A0"/>
                </a:solidFill>
              </a:rPr>
              <a:t>Standards for Building Products</a:t>
            </a:r>
            <a:endParaRPr dirty="0">
              <a:solidFill>
                <a:srgbClr val="7030A0"/>
              </a:solidFill>
            </a:endParaRPr>
          </a:p>
          <a:p>
            <a:pPr indent="-457200"/>
            <a:r>
              <a:rPr lang="en-US" dirty="0">
                <a:solidFill>
                  <a:srgbClr val="FF0000"/>
                </a:solidFill>
              </a:rPr>
              <a:t>UL 10A, Tin-Clad Fire Doors</a:t>
            </a:r>
            <a:endParaRPr dirty="0">
              <a:solidFill>
                <a:srgbClr val="FF0000"/>
              </a:solidFill>
            </a:endParaRPr>
          </a:p>
          <a:p>
            <a:pPr indent="-457200"/>
            <a:r>
              <a:rPr lang="en-US" dirty="0"/>
              <a:t>UL 20, General-Use Snap Switches</a:t>
            </a:r>
            <a:endParaRPr dirty="0"/>
          </a:p>
          <a:p>
            <a:pPr indent="-457200"/>
            <a:r>
              <a:rPr lang="en-US" dirty="0"/>
              <a:t>UL 486E, Equipment Wiring Terminals for Use with Aluminum and/or Copper Conductors</a:t>
            </a:r>
            <a:endParaRPr dirty="0"/>
          </a:p>
          <a:p>
            <a:pPr indent="-457200"/>
            <a:r>
              <a:rPr lang="en-US" dirty="0">
                <a:solidFill>
                  <a:srgbClr val="FF0000"/>
                </a:solidFill>
              </a:rPr>
              <a:t>UL 1256, Fire Test of Roof/Deck </a:t>
            </a:r>
            <a:r>
              <a:rPr lang="en-US" dirty="0" smtClean="0">
                <a:solidFill>
                  <a:srgbClr val="FF0000"/>
                </a:solidFill>
              </a:rPr>
              <a:t>Constructions</a:t>
            </a:r>
          </a:p>
          <a:p>
            <a:pPr indent="-457200"/>
            <a:endParaRPr lang="en-US" dirty="0">
              <a:solidFill>
                <a:srgbClr val="FF0000"/>
              </a:solidFill>
            </a:endParaRPr>
          </a:p>
          <a:p>
            <a:pPr marL="0" lvl="0" indent="0">
              <a:buNone/>
            </a:pPr>
            <a:r>
              <a:rPr lang="en-US" dirty="0">
                <a:solidFill>
                  <a:srgbClr val="7030A0"/>
                </a:solidFill>
              </a:rPr>
              <a:t>Life Safety Standards</a:t>
            </a:r>
          </a:p>
          <a:p>
            <a:pPr marL="0" lvl="0" indent="0">
              <a:buNone/>
            </a:pPr>
            <a:r>
              <a:rPr lang="en-US" dirty="0"/>
              <a:t>UL 217, Single- and Multiple- Station Smoke Alarms</a:t>
            </a:r>
          </a:p>
          <a:p>
            <a:pPr marL="0" lvl="0" indent="0">
              <a:buNone/>
            </a:pPr>
            <a:r>
              <a:rPr lang="en-US" dirty="0"/>
              <a:t>UL 268, Smoke Detectors for Fire Protective Signaling Systems</a:t>
            </a:r>
          </a:p>
          <a:p>
            <a:pPr marL="0" lvl="0" indent="0">
              <a:buNone/>
            </a:pPr>
            <a:r>
              <a:rPr lang="en-US" dirty="0"/>
              <a:t>UL 268A, Smoke Detectors for Duct Application</a:t>
            </a:r>
          </a:p>
          <a:p>
            <a:pPr marL="0" lvl="0" indent="0">
              <a:buNone/>
            </a:pPr>
            <a:r>
              <a:rPr lang="en-US" dirty="0"/>
              <a:t>UL 1626, Residential Sprinklers for Fire Protection Service</a:t>
            </a:r>
          </a:p>
          <a:p>
            <a:pPr marL="0" lvl="0" indent="0">
              <a:buNone/>
            </a:pPr>
            <a:r>
              <a:rPr lang="en-US" dirty="0"/>
              <a:t>UL 1971, Signaling Devices for the Hearing Impaired</a:t>
            </a:r>
          </a:p>
          <a:p>
            <a:pPr marL="0" indent="0">
              <a:buNone/>
            </a:pPr>
            <a:endParaRPr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gb1a761e956_0_37"/>
          <p:cNvSpPr txBox="1">
            <a:spLocks noGrp="1"/>
          </p:cNvSpPr>
          <p:nvPr>
            <p:ph type="body" idx="1"/>
          </p:nvPr>
        </p:nvSpPr>
        <p:spPr>
          <a:xfrm>
            <a:off x="206639" y="95436"/>
            <a:ext cx="118092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dirty="0">
                <a:solidFill>
                  <a:srgbClr val="7030A0"/>
                </a:solidFill>
              </a:rPr>
              <a:t>Standards for Plastic Materials</a:t>
            </a:r>
            <a:endParaRPr b="1" dirty="0">
              <a:solidFill>
                <a:srgbClr val="7030A0"/>
              </a:solidFill>
            </a:endParaRPr>
          </a:p>
          <a:p>
            <a:pPr marL="0" lvl="0" indent="0" algn="l" rtl="0">
              <a:spcBef>
                <a:spcPts val="1000"/>
              </a:spcBef>
              <a:spcAft>
                <a:spcPts val="0"/>
              </a:spcAft>
              <a:buNone/>
            </a:pPr>
            <a:r>
              <a:rPr lang="en-US" dirty="0"/>
              <a:t>UL 94, Tests for Flammability of Plastic Materials for Parts in Devices and </a:t>
            </a:r>
            <a:r>
              <a:rPr lang="en-US" dirty="0" smtClean="0"/>
              <a:t>Appliances</a:t>
            </a:r>
            <a:endParaRPr dirty="0"/>
          </a:p>
          <a:p>
            <a:pPr marL="0" lvl="0" indent="0" algn="l" rtl="0">
              <a:spcBef>
                <a:spcPts val="1000"/>
              </a:spcBef>
              <a:spcAft>
                <a:spcPts val="0"/>
              </a:spcAft>
              <a:buNone/>
            </a:pPr>
            <a:r>
              <a:rPr lang="en-US" b="1" dirty="0">
                <a:solidFill>
                  <a:srgbClr val="7030A0"/>
                </a:solidFill>
              </a:rPr>
              <a:t>Standards for Canada developed by ULC Standards, a member of the UL family of companies</a:t>
            </a:r>
            <a:endParaRPr b="1" dirty="0">
              <a:solidFill>
                <a:srgbClr val="7030A0"/>
              </a:solidFill>
            </a:endParaRPr>
          </a:p>
          <a:p>
            <a:pPr marL="342900"/>
            <a:r>
              <a:rPr lang="en-US" sz="2400" dirty="0"/>
              <a:t>CAN/ULC-S101-07, Standard Methods for Fire Endurance Tests of Building Construction and Materials</a:t>
            </a:r>
            <a:endParaRPr sz="2400" dirty="0"/>
          </a:p>
          <a:p>
            <a:pPr marL="342900"/>
            <a:r>
              <a:rPr lang="en-US" sz="2400" dirty="0"/>
              <a:t>CAN/ULC-S102-10, Standard Methods of Test for Surface-Burning Characteristics of Building Materials and Assemblies</a:t>
            </a:r>
            <a:endParaRPr sz="2400" dirty="0"/>
          </a:p>
          <a:p>
            <a:pPr marL="342900"/>
            <a:r>
              <a:rPr lang="en-US" sz="2400" dirty="0"/>
              <a:t>CAN/ULC-S102.2-10, Standard Methods of Test for Surface-Burning Characteristics of Flooring, Floor Coverings, and Miscellaneous Materials and Assemblies</a:t>
            </a:r>
            <a:endParaRPr sz="2400" dirty="0"/>
          </a:p>
          <a:p>
            <a:pPr marL="342900"/>
            <a:r>
              <a:rPr lang="en-US" sz="2400" dirty="0"/>
              <a:t>CAN/ULC-S104-10, Standard Methods for Fire Tests of Door Assemblies</a:t>
            </a:r>
            <a:endParaRPr sz="2400" dirty="0"/>
          </a:p>
          <a:p>
            <a:pPr marL="342900"/>
            <a:r>
              <a:rPr lang="en-US" sz="2400" dirty="0"/>
              <a:t>CAN/ULC-S107-10, Standard Methods for Fire Tests of Roof Coverings</a:t>
            </a:r>
            <a:endParaRPr sz="2400" dirty="0"/>
          </a:p>
          <a:p>
            <a:pPr marL="342900"/>
            <a:r>
              <a:rPr lang="en-US" sz="2400" dirty="0"/>
              <a:t>CAN/ULC-S303-M91 (R1999), Standard Methods for Local Burglar Alarm Units and Systems[11]</a:t>
            </a:r>
            <a:endParaRPr sz="24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4125</Words>
  <Application>Microsoft Office PowerPoint</Application>
  <PresentationFormat>Widescreen</PresentationFormat>
  <Paragraphs>255</Paragraphs>
  <Slides>47</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Times New Roman</vt:lpstr>
      <vt:lpstr>Wingdings</vt:lpstr>
      <vt:lpstr>Office Theme</vt:lpstr>
      <vt:lpstr>PowerPoint Presentation</vt:lpstr>
      <vt:lpstr>Contents</vt:lpstr>
      <vt:lpstr>Introductory</vt:lpstr>
      <vt:lpstr>Origin and Development of NFPA 17</vt:lpstr>
      <vt:lpstr>Origin and Development of NFPA 17 </vt:lpstr>
      <vt:lpstr>What is UL (safety organization)</vt:lpstr>
      <vt:lpstr>PowerPoint Presentation</vt:lpstr>
      <vt:lpstr>PowerPoint Presentation</vt:lpstr>
      <vt:lpstr>PowerPoint Presentation</vt:lpstr>
      <vt:lpstr>Chapter 4: Components</vt:lpstr>
      <vt:lpstr>General</vt:lpstr>
      <vt:lpstr>Operating Devices.</vt:lpstr>
      <vt:lpstr>PowerPoint Presentation</vt:lpstr>
      <vt:lpstr>Expellant Gas.</vt:lpstr>
      <vt:lpstr>Chapter 5: System Requirements</vt:lpstr>
      <vt:lpstr>Use and Limitations.</vt:lpstr>
      <vt:lpstr>Limitations</vt:lpstr>
      <vt:lpstr>PowerPoint Presentation</vt:lpstr>
      <vt:lpstr>Dry Chemical Requirements and Distribution</vt:lpstr>
      <vt:lpstr>PowerPoint Presentation</vt:lpstr>
      <vt:lpstr>Dry Chemical and Expellant Gas Supply. </vt:lpstr>
      <vt:lpstr>5.9 Piping. </vt:lpstr>
      <vt:lpstr>Chapter 6: Total Flooding Systems</vt:lpstr>
      <vt:lpstr>General.</vt:lpstr>
      <vt:lpstr>Hazard Specifications.  </vt:lpstr>
      <vt:lpstr>PowerPoint Presentation</vt:lpstr>
      <vt:lpstr>Chapter 8 Hand Hose Line Systems </vt:lpstr>
      <vt:lpstr>Dry Chemical Requirements. </vt:lpstr>
      <vt:lpstr>Chapter 9 Pre-Engineered Systems </vt:lpstr>
      <vt:lpstr>What is Pre-Engineered Systems?</vt:lpstr>
      <vt:lpstr>PowerPoint Presentation</vt:lpstr>
      <vt:lpstr>PowerPoint Presentation</vt:lpstr>
      <vt:lpstr>Shutoff Devices</vt:lpstr>
      <vt:lpstr>Review and Certification.</vt:lpstr>
      <vt:lpstr>Hand Hose line Systems.</vt:lpstr>
      <vt:lpstr>PowerPoint Presentation</vt:lpstr>
      <vt:lpstr>Chapter 10  Plan and Acceptance Tets</vt:lpstr>
      <vt:lpstr>Specifications. </vt:lpstr>
      <vt:lpstr>PowerPoint Presentation</vt:lpstr>
      <vt:lpstr>PowerPoint Presentation</vt:lpstr>
      <vt:lpstr>Chapter 11  Inspection, Maintenance, and Recharging</vt:lpstr>
      <vt:lpstr>PowerPoint Presentation</vt:lpstr>
      <vt:lpstr>Recharge Agents.</vt:lpstr>
      <vt:lpstr>Owners Inspection.</vt:lpstr>
      <vt:lpstr>Maintenance.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ICT-01</dc:creator>
  <cp:lastModifiedBy>ICT-01</cp:lastModifiedBy>
  <cp:revision>18</cp:revision>
  <dcterms:created xsi:type="dcterms:W3CDTF">2020-12-02T08:01:21Z</dcterms:created>
  <dcterms:modified xsi:type="dcterms:W3CDTF">2020-12-20T13:24:51Z</dcterms:modified>
</cp:coreProperties>
</file>