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6FFA"/>
    <a:srgbClr val="3B84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601" autoAdjust="0"/>
  </p:normalViewPr>
  <p:slideViewPr>
    <p:cSldViewPr snapToGrid="0">
      <p:cViewPr>
        <p:scale>
          <a:sx n="60" d="100"/>
          <a:sy n="60" d="100"/>
        </p:scale>
        <p:origin x="390"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E4187-EF62-4724-808A-D0007FDE42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9EF8A8-1848-4D02-B677-5A15A84E3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57CE22-FAF5-4827-A125-7E3C675F95D3}"/>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9C446A34-8C8F-43D8-9C4B-535EC654B1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7ACA7E-1909-43DF-91D8-C119DCD9DCC3}"/>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1077695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F123D-D719-4C41-92BF-E3EDB298A6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5BE3E4-FF01-4AFF-AAEE-D7D16FE7D3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A2EF83-C4DF-4671-AE42-22D0515B65D2}"/>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AB559A11-D98C-4857-B3D7-CA7C0867D8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61D85-21E6-4BBF-A12A-04B43A50CE58}"/>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198861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7837A5-DDAB-46E1-B5BF-040B2B6780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57A7E4-F3F9-4E14-928E-058A5BA678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AEE997-32D8-4868-A7B6-A099EDEA40B0}"/>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244473C9-1986-4B49-A815-6FE8EA7BC6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DDCD4-AFBC-4976-823F-E8B7B96631DF}"/>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1365745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94F3-15D5-4834-ACC4-30570D723D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AEAED1-2011-4C3F-8842-E28DF9E4EC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CFBA4B-A0D6-4AE9-9228-C37A1DA564F3}"/>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9CFCAD10-32DC-46E7-8B23-2660D000E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37D15E-A628-454A-9776-52132880CA66}"/>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312026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2A6A3-FE39-4A62-9D38-38977ADB09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9C46EB1-8721-4477-9950-C074EEB2F9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C9B151-36D3-4294-B2B4-5BEB91D77A7C}"/>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B574C4E3-E8A8-4D0F-837C-D48B434457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AD4511-3255-4467-AB1C-1F50926B1972}"/>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2488886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B5BFE-78BF-422A-AF4F-CDF12301A8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0DD26C-BF0C-4607-8ECC-4CF78494F7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431025-5B2C-4FEE-BA7F-17F5438C53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E89C16-FA53-46E8-8496-92330190B93D}"/>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6" name="Footer Placeholder 5">
            <a:extLst>
              <a:ext uri="{FF2B5EF4-FFF2-40B4-BE49-F238E27FC236}">
                <a16:creationId xmlns:a16="http://schemas.microsoft.com/office/drawing/2014/main" id="{D2477080-4994-4AF2-ABAD-0D5ED6FE28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443A3-2EA9-42A9-A91C-1455BEC25A7E}"/>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2224405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22A23-70A0-4998-8A3B-65556982E4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62EADB-CFF4-4F80-86E2-CBB2230362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07EB03-15D9-4786-A577-1C7FCB27C9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90B4BD-241A-45CA-BDF2-8023691324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2733CC-F1D5-45EC-B990-CED43BF8DE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378810-33E2-49F3-AD95-95134D0448A5}"/>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8" name="Footer Placeholder 7">
            <a:extLst>
              <a:ext uri="{FF2B5EF4-FFF2-40B4-BE49-F238E27FC236}">
                <a16:creationId xmlns:a16="http://schemas.microsoft.com/office/drawing/2014/main" id="{31DA1C54-355D-4245-A431-521F37C0FB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DD3913-B072-4A29-B224-76D8336FE78B}"/>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139245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C59C9-A86E-48BE-97E4-A0376FC28F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215BC5-627C-4B2F-B2EC-01C1AC359FD3}"/>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4" name="Footer Placeholder 3">
            <a:extLst>
              <a:ext uri="{FF2B5EF4-FFF2-40B4-BE49-F238E27FC236}">
                <a16:creationId xmlns:a16="http://schemas.microsoft.com/office/drawing/2014/main" id="{1AA6F7E4-CEBB-4619-99DD-DF26CFC495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3FBA73-53C2-40F1-96F8-96BCF210AB41}"/>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1584729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541F1D-FBEB-460F-9D8D-9455E6C369C4}"/>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3" name="Footer Placeholder 2">
            <a:extLst>
              <a:ext uri="{FF2B5EF4-FFF2-40B4-BE49-F238E27FC236}">
                <a16:creationId xmlns:a16="http://schemas.microsoft.com/office/drawing/2014/main" id="{CFE03D98-AC5D-4A78-A180-2F662E669E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26EFB8-0CC5-40EB-B2D8-3803A691E583}"/>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521491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F748B-9387-4E7E-8F50-6597EB7C90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3640E0-24B8-4210-90D7-24BE175F0D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E86311-07B0-47C4-BE0E-EA3BC694C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60D87A-6353-461A-9801-D71B10D253AC}"/>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6" name="Footer Placeholder 5">
            <a:extLst>
              <a:ext uri="{FF2B5EF4-FFF2-40B4-BE49-F238E27FC236}">
                <a16:creationId xmlns:a16="http://schemas.microsoft.com/office/drawing/2014/main" id="{88DB7006-4069-4DC9-B922-3B1229FC8F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F0C5F4-0765-401F-AB5C-A20BEB8EF83F}"/>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2857717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E2358-1B01-4CC1-9DED-BB2CDE089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870890-8957-43A6-B06B-2EFB8A3DF5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F548B5-A7D5-477A-B761-A1195C95E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A2B291-B2C7-4BC7-9024-F4EF25A5AD80}"/>
              </a:ext>
            </a:extLst>
          </p:cNvPr>
          <p:cNvSpPr>
            <a:spLocks noGrp="1"/>
          </p:cNvSpPr>
          <p:nvPr>
            <p:ph type="dt" sz="half" idx="10"/>
          </p:nvPr>
        </p:nvSpPr>
        <p:spPr/>
        <p:txBody>
          <a:bodyPr/>
          <a:lstStyle/>
          <a:p>
            <a:fld id="{15B9092D-0FB1-4279-909F-67EA45C93905}" type="datetimeFigureOut">
              <a:rPr lang="en-US" smtClean="0"/>
              <a:t>10/2/2020</a:t>
            </a:fld>
            <a:endParaRPr lang="en-US"/>
          </a:p>
        </p:txBody>
      </p:sp>
      <p:sp>
        <p:nvSpPr>
          <p:cNvPr id="6" name="Footer Placeholder 5">
            <a:extLst>
              <a:ext uri="{FF2B5EF4-FFF2-40B4-BE49-F238E27FC236}">
                <a16:creationId xmlns:a16="http://schemas.microsoft.com/office/drawing/2014/main" id="{B9274512-5193-44EA-99A6-DBBD71FA87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067C6-5F7F-4D81-B16E-35987F6E71CB}"/>
              </a:ext>
            </a:extLst>
          </p:cNvPr>
          <p:cNvSpPr>
            <a:spLocks noGrp="1"/>
          </p:cNvSpPr>
          <p:nvPr>
            <p:ph type="sldNum" sz="quarter" idx="12"/>
          </p:nvPr>
        </p:nvSpPr>
        <p:spPr/>
        <p:txBody>
          <a:bodyPr/>
          <a:lstStyle/>
          <a:p>
            <a:fld id="{460C3E89-E48E-4996-BB4F-BAA0ED2BF51F}" type="slidenum">
              <a:rPr lang="en-US" smtClean="0"/>
              <a:t>‹#›</a:t>
            </a:fld>
            <a:endParaRPr lang="en-US"/>
          </a:p>
        </p:txBody>
      </p:sp>
    </p:spTree>
    <p:extLst>
      <p:ext uri="{BB962C8B-B14F-4D97-AF65-F5344CB8AC3E}">
        <p14:creationId xmlns:p14="http://schemas.microsoft.com/office/powerpoint/2010/main" val="238713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E87456-EDDC-4950-A334-B7F5DB4C82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73298E-C320-474C-80B1-FCDAC42BFF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A6807-79AE-455A-9888-076BB3D1D8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B9092D-0FB1-4279-909F-67EA45C93905}" type="datetimeFigureOut">
              <a:rPr lang="en-US" smtClean="0"/>
              <a:t>10/2/2020</a:t>
            </a:fld>
            <a:endParaRPr lang="en-US"/>
          </a:p>
        </p:txBody>
      </p:sp>
      <p:sp>
        <p:nvSpPr>
          <p:cNvPr id="5" name="Footer Placeholder 4">
            <a:extLst>
              <a:ext uri="{FF2B5EF4-FFF2-40B4-BE49-F238E27FC236}">
                <a16:creationId xmlns:a16="http://schemas.microsoft.com/office/drawing/2014/main" id="{DE85AE41-EC40-4C60-A428-516E90C4E9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9B3428-7B16-4B0B-8B6E-28CBCBBA2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0C3E89-E48E-4996-BB4F-BAA0ED2BF51F}" type="slidenum">
              <a:rPr lang="en-US" smtClean="0"/>
              <a:t>‹#›</a:t>
            </a:fld>
            <a:endParaRPr lang="en-US"/>
          </a:p>
        </p:txBody>
      </p:sp>
    </p:spTree>
    <p:extLst>
      <p:ext uri="{BB962C8B-B14F-4D97-AF65-F5344CB8AC3E}">
        <p14:creationId xmlns:p14="http://schemas.microsoft.com/office/powerpoint/2010/main" val="306107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webopedia.com/TERM/R/RDBMS.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6FFA"/>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F915715-6C3D-4B2A-B9B8-681E3D6A56BC}"/>
              </a:ext>
            </a:extLst>
          </p:cNvPr>
          <p:cNvPicPr/>
          <p:nvPr/>
        </p:nvPicPr>
        <p:blipFill>
          <a:blip r:embed="rId2">
            <a:extLst>
              <a:ext uri="{28A0092B-C50C-407E-A947-70E740481C1C}">
                <a14:useLocalDpi xmlns:a14="http://schemas.microsoft.com/office/drawing/2010/main" val="0"/>
              </a:ext>
            </a:extLst>
          </a:blip>
          <a:stretch>
            <a:fillRect/>
          </a:stretch>
        </p:blipFill>
        <p:spPr>
          <a:xfrm>
            <a:off x="796827" y="498213"/>
            <a:ext cx="1759761" cy="1666489"/>
          </a:xfrm>
          <a:prstGeom prst="rect">
            <a:avLst/>
          </a:prstGeom>
        </p:spPr>
      </p:pic>
      <p:sp>
        <p:nvSpPr>
          <p:cNvPr id="10" name="Rectangle 9">
            <a:extLst>
              <a:ext uri="{FF2B5EF4-FFF2-40B4-BE49-F238E27FC236}">
                <a16:creationId xmlns:a16="http://schemas.microsoft.com/office/drawing/2014/main" id="{1EE7D276-75B7-43B3-AA37-767E528253D2}"/>
              </a:ext>
            </a:extLst>
          </p:cNvPr>
          <p:cNvSpPr/>
          <p:nvPr/>
        </p:nvSpPr>
        <p:spPr>
          <a:xfrm>
            <a:off x="2967135" y="348925"/>
            <a:ext cx="8745278" cy="1815777"/>
          </a:xfrm>
          <a:prstGeom prst="rect">
            <a:avLst/>
          </a:prstGeom>
          <a:solidFill>
            <a:srgbClr val="1A6FFA"/>
          </a:solidFill>
          <a:ln>
            <a:solidFill>
              <a:srgbClr val="1A6F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u="sng" dirty="0">
                <a:ln>
                  <a:noFill/>
                </a:ln>
                <a:solidFill>
                  <a:schemeClr val="bg1"/>
                </a:solidFill>
                <a:effectLst>
                  <a:outerShdw blurRad="38100" dist="19050" dir="2700000" algn="tl">
                    <a:schemeClr val="dk1">
                      <a:alpha val="40000"/>
                    </a:schemeClr>
                  </a:outerShdw>
                </a:effectLst>
                <a:uFill>
                  <a:solidFill>
                    <a:srgbClr val="FF0000"/>
                  </a:solidFill>
                </a:uFill>
                <a:latin typeface="Bodoni MT" panose="02070603080606020203" pitchFamily="18" charset="0"/>
                <a:ea typeface="Calibri" panose="020F0502020204030204" pitchFamily="34" charset="0"/>
                <a:cs typeface="Times New Roman" panose="02020603050405020304" pitchFamily="18" charset="0"/>
              </a:rPr>
              <a:t>NORTHERN UNIVERSITY</a:t>
            </a:r>
          </a:p>
          <a:p>
            <a:pPr algn="ctr"/>
            <a:r>
              <a:rPr lang="en-US" sz="3000" dirty="0">
                <a:solidFill>
                  <a:schemeClr val="bg1"/>
                </a:solidFill>
                <a:effectLst>
                  <a:outerShdw blurRad="38100" dist="19050" dir="2700000" algn="tl">
                    <a:schemeClr val="dk1">
                      <a:alpha val="40000"/>
                    </a:schemeClr>
                  </a:outerShdw>
                </a:effectLst>
                <a:uFill>
                  <a:solidFill>
                    <a:srgbClr val="FF0000"/>
                  </a:solidFill>
                </a:uFill>
                <a:ea typeface="Calibri" panose="020F0502020204030204" pitchFamily="34" charset="0"/>
                <a:cs typeface="Times New Roman" panose="02020603050405020304" pitchFamily="18" charset="0"/>
              </a:rPr>
              <a:t>B  A  N  G  L  A  D  E  S  H</a:t>
            </a:r>
            <a:endParaRPr lang="en-US" sz="3000" dirty="0">
              <a:solidFill>
                <a:schemeClr val="bg1"/>
              </a:solidFill>
              <a:effectLst/>
              <a:uFill>
                <a:solidFill>
                  <a:srgbClr val="FF0000"/>
                </a:solidFill>
              </a:uFill>
              <a:ea typeface="Calibri" panose="020F0502020204030204" pitchFamily="34" charset="0"/>
              <a:cs typeface="Times New Roman" panose="02020603050405020304" pitchFamily="18" charset="0"/>
            </a:endParaRPr>
          </a:p>
          <a:p>
            <a:pPr algn="ctr"/>
            <a:endParaRPr lang="en-US" dirty="0"/>
          </a:p>
        </p:txBody>
      </p:sp>
      <p:cxnSp>
        <p:nvCxnSpPr>
          <p:cNvPr id="17" name="Straight Connector 16">
            <a:extLst>
              <a:ext uri="{FF2B5EF4-FFF2-40B4-BE49-F238E27FC236}">
                <a16:creationId xmlns:a16="http://schemas.microsoft.com/office/drawing/2014/main" id="{5B11E201-4EDB-4690-95DB-46A03E432700}"/>
              </a:ext>
            </a:extLst>
          </p:cNvPr>
          <p:cNvCxnSpPr>
            <a:cxnSpLocks/>
          </p:cNvCxnSpPr>
          <p:nvPr/>
        </p:nvCxnSpPr>
        <p:spPr>
          <a:xfrm>
            <a:off x="5654289" y="2687216"/>
            <a:ext cx="0" cy="2494384"/>
          </a:xfrm>
          <a:prstGeom prst="line">
            <a:avLst/>
          </a:prstGeom>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141E184A-D5DB-4D1B-BF73-CDD564FE1507}"/>
              </a:ext>
            </a:extLst>
          </p:cNvPr>
          <p:cNvSpPr txBox="1"/>
          <p:nvPr/>
        </p:nvSpPr>
        <p:spPr>
          <a:xfrm>
            <a:off x="2967134" y="2512387"/>
            <a:ext cx="2612510" cy="707886"/>
          </a:xfrm>
          <a:prstGeom prst="rect">
            <a:avLst/>
          </a:prstGeom>
          <a:noFill/>
        </p:spPr>
        <p:txBody>
          <a:bodyPr wrap="none" rtlCol="0">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Team Alpha</a:t>
            </a:r>
            <a:endParaRPr lang="en-US" sz="4000" dirty="0"/>
          </a:p>
        </p:txBody>
      </p:sp>
      <p:sp>
        <p:nvSpPr>
          <p:cNvPr id="20" name="TextBox 19">
            <a:extLst>
              <a:ext uri="{FF2B5EF4-FFF2-40B4-BE49-F238E27FC236}">
                <a16:creationId xmlns:a16="http://schemas.microsoft.com/office/drawing/2014/main" id="{FE0C2968-6202-454D-8320-289BE5D82268}"/>
              </a:ext>
            </a:extLst>
          </p:cNvPr>
          <p:cNvSpPr txBox="1"/>
          <p:nvPr/>
        </p:nvSpPr>
        <p:spPr>
          <a:xfrm>
            <a:off x="5728935" y="2512387"/>
            <a:ext cx="5523777" cy="1754326"/>
          </a:xfrm>
          <a:prstGeom prst="rect">
            <a:avLst/>
          </a:prstGeom>
          <a:noFill/>
        </p:spPr>
        <p:txBody>
          <a:bodyPr wrap="square" rtlCol="0">
            <a:spAutoFit/>
          </a:bodyPr>
          <a:lstStyle/>
          <a:p>
            <a:r>
              <a:rPr lang="en-US" sz="3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Project Presentation on </a:t>
            </a:r>
          </a:p>
          <a:p>
            <a:r>
              <a:rPr lang="en-US" sz="3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Multi-Vendor E-Commerce Website Using Laravel &amp; MySQL</a:t>
            </a:r>
            <a:endParaRPr lang="en-US" sz="3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14996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AA4D71B-2889-49F2-B602-4AE194508A1C}"/>
              </a:ext>
            </a:extLst>
          </p:cNvPr>
          <p:cNvSpPr txBox="1"/>
          <p:nvPr/>
        </p:nvSpPr>
        <p:spPr>
          <a:xfrm>
            <a:off x="615820" y="727788"/>
            <a:ext cx="2424062" cy="553998"/>
          </a:xfrm>
          <a:prstGeom prst="rect">
            <a:avLst/>
          </a:prstGeom>
          <a:noFill/>
        </p:spPr>
        <p:txBody>
          <a:bodyPr wrap="none" rtlCol="0">
            <a:spAutoFit/>
          </a:bodyPr>
          <a:lstStyle/>
          <a:p>
            <a:r>
              <a:rPr lang="en-US" sz="3000" b="1" dirty="0"/>
              <a:t>Submitted by:</a:t>
            </a:r>
          </a:p>
        </p:txBody>
      </p:sp>
      <p:graphicFrame>
        <p:nvGraphicFramePr>
          <p:cNvPr id="7" name="Table 7">
            <a:extLst>
              <a:ext uri="{FF2B5EF4-FFF2-40B4-BE49-F238E27FC236}">
                <a16:creationId xmlns:a16="http://schemas.microsoft.com/office/drawing/2014/main" id="{233F07EA-9B4C-4CEC-A8CC-B9954A5777DE}"/>
              </a:ext>
            </a:extLst>
          </p:cNvPr>
          <p:cNvGraphicFramePr>
            <a:graphicFrameLocks noGrp="1"/>
          </p:cNvGraphicFramePr>
          <p:nvPr>
            <p:extLst>
              <p:ext uri="{D42A27DB-BD31-4B8C-83A1-F6EECF244321}">
                <p14:modId xmlns:p14="http://schemas.microsoft.com/office/powerpoint/2010/main" val="1089946372"/>
              </p:ext>
            </p:extLst>
          </p:nvPr>
        </p:nvGraphicFramePr>
        <p:xfrm>
          <a:off x="615820" y="1295782"/>
          <a:ext cx="10954139" cy="1659645"/>
        </p:xfrm>
        <a:graphic>
          <a:graphicData uri="http://schemas.openxmlformats.org/drawingml/2006/table">
            <a:tbl>
              <a:tblPr firstRow="1" bandRow="1">
                <a:tableStyleId>{5C22544A-7EE6-4342-B048-85BDC9FD1C3A}</a:tableStyleId>
              </a:tblPr>
              <a:tblGrid>
                <a:gridCol w="541176">
                  <a:extLst>
                    <a:ext uri="{9D8B030D-6E8A-4147-A177-3AD203B41FA5}">
                      <a16:colId xmlns:a16="http://schemas.microsoft.com/office/drawing/2014/main" val="3288148345"/>
                    </a:ext>
                  </a:extLst>
                </a:gridCol>
                <a:gridCol w="2258009">
                  <a:extLst>
                    <a:ext uri="{9D8B030D-6E8A-4147-A177-3AD203B41FA5}">
                      <a16:colId xmlns:a16="http://schemas.microsoft.com/office/drawing/2014/main" val="2088876219"/>
                    </a:ext>
                  </a:extLst>
                </a:gridCol>
                <a:gridCol w="2127380">
                  <a:extLst>
                    <a:ext uri="{9D8B030D-6E8A-4147-A177-3AD203B41FA5}">
                      <a16:colId xmlns:a16="http://schemas.microsoft.com/office/drawing/2014/main" val="4200291956"/>
                    </a:ext>
                  </a:extLst>
                </a:gridCol>
                <a:gridCol w="3582955">
                  <a:extLst>
                    <a:ext uri="{9D8B030D-6E8A-4147-A177-3AD203B41FA5}">
                      <a16:colId xmlns:a16="http://schemas.microsoft.com/office/drawing/2014/main" val="334850028"/>
                    </a:ext>
                  </a:extLst>
                </a:gridCol>
                <a:gridCol w="2444619">
                  <a:extLst>
                    <a:ext uri="{9D8B030D-6E8A-4147-A177-3AD203B41FA5}">
                      <a16:colId xmlns:a16="http://schemas.microsoft.com/office/drawing/2014/main" val="2545216072"/>
                    </a:ext>
                  </a:extLst>
                </a:gridCol>
              </a:tblGrid>
              <a:tr h="173790">
                <a:tc>
                  <a:txBody>
                    <a:bodyPr/>
                    <a:lstStyle/>
                    <a:p>
                      <a:pPr marL="0" marR="0" algn="ctr">
                        <a:lnSpc>
                          <a:spcPct val="107000"/>
                        </a:lnSpc>
                        <a:spcBef>
                          <a:spcPts val="0"/>
                        </a:spcBef>
                        <a:spcAft>
                          <a:spcPts val="0"/>
                        </a:spcAft>
                      </a:pPr>
                      <a:r>
                        <a:rPr lang="en-US"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rPr>
                        <a:t>Sl.</a:t>
                      </a:r>
                      <a:endParaRPr lang="en-US" sz="20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gn="ctr">
                        <a:lnSpc>
                          <a:spcPct val="107000"/>
                        </a:lnSpc>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Student’s Name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gn="ctr">
                        <a:lnSpc>
                          <a:spcPct val="107000"/>
                        </a:lnSpc>
                        <a:spcBef>
                          <a:spcPts val="0"/>
                        </a:spcBef>
                        <a:spcAft>
                          <a:spcPts val="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Students ID</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gn="ctr">
                        <a:lnSpc>
                          <a:spcPct val="107000"/>
                        </a:lnSpc>
                        <a:spcBef>
                          <a:spcPts val="0"/>
                        </a:spcBef>
                        <a:spcAft>
                          <a:spcPts val="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Email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gn="ctr">
                        <a:lnSpc>
                          <a:spcPct val="107000"/>
                        </a:lnSpc>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Phone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951144368"/>
                  </a:ext>
                </a:extLst>
              </a:tr>
              <a:tr h="449329">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Md. Eamin Hossain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21180100742 (8A)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a:effectLst/>
                          <a:latin typeface="Calibri" panose="020F0502020204030204" pitchFamily="34" charset="0"/>
                          <a:ea typeface="Calibri" panose="020F0502020204030204" pitchFamily="34" charset="0"/>
                          <a:cs typeface="Times New Roman" panose="02020603050405020304" pitchFamily="18" charset="0"/>
                        </a:rPr>
                        <a:t>yeaminhossain2@gmail.com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+88 01750691974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7801360"/>
                  </a:ext>
                </a:extLst>
              </a:tr>
              <a:tr h="449329">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Md. Fazlur Rahaman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21180100757 (8A)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fazlurrahaman.didar@gmail.com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+88 01727346514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099361"/>
                  </a:ext>
                </a:extLst>
              </a:tr>
              <a:tr h="449329">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Md. Abdus Salam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a:effectLst/>
                          <a:latin typeface="Calibri" panose="020F0502020204030204" pitchFamily="34" charset="0"/>
                          <a:ea typeface="Calibri" panose="020F0502020204030204" pitchFamily="34" charset="0"/>
                          <a:cs typeface="Times New Roman" panose="02020603050405020304" pitchFamily="18" charset="0"/>
                        </a:rPr>
                        <a:t>21180100740 (8A)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a:effectLst/>
                          <a:latin typeface="Calibri" panose="020F0502020204030204" pitchFamily="34" charset="0"/>
                          <a:ea typeface="Calibri" panose="020F0502020204030204" pitchFamily="34" charset="0"/>
                          <a:cs typeface="Times New Roman" panose="02020603050405020304" pitchFamily="18" charset="0"/>
                        </a:rPr>
                        <a:t>mdabdussalam9508@gmail.com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+88 01783299508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8434804"/>
                  </a:ext>
                </a:extLst>
              </a:tr>
            </a:tbl>
          </a:graphicData>
        </a:graphic>
      </p:graphicFrame>
      <p:sp>
        <p:nvSpPr>
          <p:cNvPr id="9" name="TextBox 8">
            <a:extLst>
              <a:ext uri="{FF2B5EF4-FFF2-40B4-BE49-F238E27FC236}">
                <a16:creationId xmlns:a16="http://schemas.microsoft.com/office/drawing/2014/main" id="{B92E4A67-9862-4DDF-9017-77CC6813B591}"/>
              </a:ext>
            </a:extLst>
          </p:cNvPr>
          <p:cNvSpPr txBox="1"/>
          <p:nvPr/>
        </p:nvSpPr>
        <p:spPr>
          <a:xfrm>
            <a:off x="615820" y="3429000"/>
            <a:ext cx="2372637" cy="553998"/>
          </a:xfrm>
          <a:prstGeom prst="rect">
            <a:avLst/>
          </a:prstGeom>
          <a:noFill/>
        </p:spPr>
        <p:txBody>
          <a:bodyPr wrap="none" rtlCol="0">
            <a:spAutoFit/>
          </a:bodyPr>
          <a:lstStyle/>
          <a:p>
            <a:r>
              <a:rPr lang="en-US" sz="3000" b="1" dirty="0"/>
              <a:t>Submitted to:</a:t>
            </a:r>
          </a:p>
        </p:txBody>
      </p:sp>
      <p:graphicFrame>
        <p:nvGraphicFramePr>
          <p:cNvPr id="11" name="Table 11">
            <a:extLst>
              <a:ext uri="{FF2B5EF4-FFF2-40B4-BE49-F238E27FC236}">
                <a16:creationId xmlns:a16="http://schemas.microsoft.com/office/drawing/2014/main" id="{79328D49-BF88-4FAE-AD35-B7F69A65037A}"/>
              </a:ext>
            </a:extLst>
          </p:cNvPr>
          <p:cNvGraphicFramePr>
            <a:graphicFrameLocks noGrp="1"/>
          </p:cNvGraphicFramePr>
          <p:nvPr>
            <p:extLst>
              <p:ext uri="{D42A27DB-BD31-4B8C-83A1-F6EECF244321}">
                <p14:modId xmlns:p14="http://schemas.microsoft.com/office/powerpoint/2010/main" val="1954241118"/>
              </p:ext>
            </p:extLst>
          </p:nvPr>
        </p:nvGraphicFramePr>
        <p:xfrm>
          <a:off x="671803" y="4088271"/>
          <a:ext cx="10898156" cy="2011680"/>
        </p:xfrm>
        <a:graphic>
          <a:graphicData uri="http://schemas.openxmlformats.org/drawingml/2006/table">
            <a:tbl>
              <a:tblPr firstRow="1" bandRow="1">
                <a:tableStyleId>{5C22544A-7EE6-4342-B048-85BDC9FD1C3A}</a:tableStyleId>
              </a:tblPr>
              <a:tblGrid>
                <a:gridCol w="5561045">
                  <a:extLst>
                    <a:ext uri="{9D8B030D-6E8A-4147-A177-3AD203B41FA5}">
                      <a16:colId xmlns:a16="http://schemas.microsoft.com/office/drawing/2014/main" val="2903769903"/>
                    </a:ext>
                  </a:extLst>
                </a:gridCol>
                <a:gridCol w="5337111">
                  <a:extLst>
                    <a:ext uri="{9D8B030D-6E8A-4147-A177-3AD203B41FA5}">
                      <a16:colId xmlns:a16="http://schemas.microsoft.com/office/drawing/2014/main" val="3282964555"/>
                    </a:ext>
                  </a:extLst>
                </a:gridCol>
              </a:tblGrid>
              <a:tr h="276457">
                <a:tc>
                  <a:txBody>
                    <a:bodyPr/>
                    <a:lstStyle/>
                    <a:p>
                      <a:pPr algn="ctr"/>
                      <a:r>
                        <a:rPr lang="en-US" sz="2000" b="1" dirty="0">
                          <a:solidFill>
                            <a:sysClr val="windowText" lastClr="000000"/>
                          </a:solidFill>
                        </a:rPr>
                        <a:t>Name Of The Teacher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US" sz="2000" dirty="0">
                          <a:solidFill>
                            <a:sysClr val="windowText" lastClr="000000"/>
                          </a:solidFill>
                        </a:rPr>
                        <a:t>Remarks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739525475"/>
                  </a:ext>
                </a:extLst>
              </a:tr>
              <a:tr h="370840">
                <a:tc>
                  <a:txBody>
                    <a:bodyPr/>
                    <a:lstStyle/>
                    <a:p>
                      <a:r>
                        <a:rPr lang="en-US" sz="2000" b="1" kern="1200" dirty="0">
                          <a:solidFill>
                            <a:schemeClr val="dk1"/>
                          </a:solidFill>
                          <a:effectLst/>
                          <a:latin typeface="+mn-lt"/>
                          <a:ea typeface="+mn-ea"/>
                          <a:cs typeface="+mn-cs"/>
                        </a:rPr>
                        <a:t>Sanjida Akter</a:t>
                      </a:r>
                      <a:endParaRPr lang="en-US" sz="2000" kern="1200" dirty="0">
                        <a:solidFill>
                          <a:schemeClr val="dk1"/>
                        </a:solidFill>
                        <a:effectLst/>
                        <a:latin typeface="+mn-lt"/>
                        <a:ea typeface="+mn-ea"/>
                        <a:cs typeface="+mn-cs"/>
                      </a:endParaRPr>
                    </a:p>
                    <a:p>
                      <a:r>
                        <a:rPr lang="en-US" sz="2000" b="1" kern="1200" dirty="0">
                          <a:solidFill>
                            <a:schemeClr val="dk1"/>
                          </a:solidFill>
                          <a:effectLst/>
                          <a:latin typeface="+mn-lt"/>
                          <a:ea typeface="+mn-ea"/>
                          <a:cs typeface="+mn-cs"/>
                        </a:rPr>
                        <a:t>Senior Lecturer,</a:t>
                      </a:r>
                      <a:r>
                        <a:rPr lang="en-US" sz="2000" kern="1200" dirty="0">
                          <a:solidFill>
                            <a:schemeClr val="dk1"/>
                          </a:solidFill>
                          <a:effectLst/>
                          <a:latin typeface="+mn-lt"/>
                          <a:ea typeface="+mn-ea"/>
                          <a:cs typeface="+mn-cs"/>
                        </a:rPr>
                        <a:t> </a:t>
                      </a:r>
                    </a:p>
                    <a:p>
                      <a:r>
                        <a:rPr lang="en-US" sz="2000" kern="1200" dirty="0">
                          <a:solidFill>
                            <a:schemeClr val="dk1"/>
                          </a:solidFill>
                          <a:effectLst/>
                          <a:latin typeface="+mn-lt"/>
                          <a:ea typeface="+mn-ea"/>
                          <a:cs typeface="+mn-cs"/>
                        </a:rPr>
                        <a:t>Department of Computer Science &amp; Engineering</a:t>
                      </a:r>
                    </a:p>
                    <a:p>
                      <a:r>
                        <a:rPr lang="en-US" sz="2000" kern="1200" dirty="0">
                          <a:solidFill>
                            <a:schemeClr val="dk1"/>
                          </a:solidFill>
                          <a:effectLst/>
                          <a:latin typeface="+mn-lt"/>
                          <a:ea typeface="+mn-ea"/>
                          <a:cs typeface="+mn-cs"/>
                        </a:rPr>
                        <a:t>Faculty of Science and Engineering</a:t>
                      </a:r>
                    </a:p>
                    <a:p>
                      <a:r>
                        <a:rPr lang="en-US" sz="2000" kern="1200" dirty="0">
                          <a:solidFill>
                            <a:schemeClr val="dk1"/>
                          </a:solidFill>
                          <a:effectLst/>
                          <a:latin typeface="+mn-lt"/>
                          <a:ea typeface="+mn-ea"/>
                          <a:cs typeface="+mn-cs"/>
                        </a:rPr>
                        <a:t>Northern University Bangladesh</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0466635"/>
                  </a:ext>
                </a:extLst>
              </a:tr>
            </a:tbl>
          </a:graphicData>
        </a:graphic>
      </p:graphicFrame>
    </p:spTree>
    <p:extLst>
      <p:ext uri="{BB962C8B-B14F-4D97-AF65-F5344CB8AC3E}">
        <p14:creationId xmlns:p14="http://schemas.microsoft.com/office/powerpoint/2010/main" val="3307758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3C6B3A-B013-427D-BC29-B8F38CA9DE3B}"/>
              </a:ext>
            </a:extLst>
          </p:cNvPr>
          <p:cNvSpPr txBox="1"/>
          <p:nvPr/>
        </p:nvSpPr>
        <p:spPr>
          <a:xfrm>
            <a:off x="615820" y="485193"/>
            <a:ext cx="11010123" cy="6393353"/>
          </a:xfrm>
          <a:prstGeom prst="rect">
            <a:avLst/>
          </a:prstGeom>
          <a:noFill/>
        </p:spPr>
        <p:txBody>
          <a:bodyPr wrap="square" rtlCol="0">
            <a:spAutoFit/>
          </a:bodyPr>
          <a:lstStyle/>
          <a:p>
            <a:pPr marL="0" marR="0">
              <a:lnSpc>
                <a:spcPct val="107000"/>
              </a:lnSpc>
              <a:spcBef>
                <a:spcPts val="0"/>
              </a:spcBef>
              <a:spcAft>
                <a:spcPts val="800"/>
              </a:spcAft>
            </a:pPr>
            <a:r>
              <a:rPr lang="en-US" sz="3200" b="1" cap="small" dirty="0">
                <a:effectLst/>
                <a:latin typeface="Calibri" panose="020F0502020204030204" pitchFamily="34" charset="0"/>
                <a:ea typeface="Calibri" panose="020F0502020204030204" pitchFamily="34" charset="0"/>
                <a:cs typeface="Calibri" panose="020F0502020204030204" pitchFamily="34" charset="0"/>
              </a:rPr>
              <a:t>I</a:t>
            </a:r>
            <a:r>
              <a:rPr lang="en-US" sz="3200" b="1" dirty="0">
                <a:effectLst/>
                <a:latin typeface="Calibri" panose="020F0502020204030204" pitchFamily="34" charset="0"/>
                <a:ea typeface="Calibri" panose="020F0502020204030204" pitchFamily="34" charset="0"/>
                <a:cs typeface="Calibri" panose="020F0502020204030204" pitchFamily="34" charset="0"/>
              </a:rPr>
              <a:t>ntroduction</a:t>
            </a:r>
            <a:r>
              <a:rPr lang="en-US" sz="3200" b="1" cap="small"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Calibri" panose="020F0502020204030204" pitchFamily="34" charset="0"/>
              </a:rPr>
              <a:t>The title of this project is “</a:t>
            </a:r>
            <a:r>
              <a:rPr lang="en-US" sz="2400" b="1" dirty="0">
                <a:effectLst/>
                <a:latin typeface="Calibri" panose="020F0502020204030204" pitchFamily="34" charset="0"/>
                <a:ea typeface="Calibri" panose="020F0502020204030204" pitchFamily="34" charset="0"/>
                <a:cs typeface="Calibri" panose="020F0502020204030204" pitchFamily="34" charset="0"/>
              </a:rPr>
              <a:t>Multi-Vendor e-commerce Website Using Laravel &amp; MySQL</a:t>
            </a:r>
            <a:r>
              <a:rPr lang="en-US" sz="2400" dirty="0">
                <a:effectLst/>
                <a:latin typeface="Calibri" panose="020F0502020204030204" pitchFamily="34" charset="0"/>
                <a:ea typeface="Calibri" panose="020F0502020204030204" pitchFamily="34" charset="0"/>
                <a:cs typeface="Calibri" panose="020F0502020204030204" pitchFamily="34" charset="0"/>
              </a:rPr>
              <a:t>”. This project will handle the Electronic transactions of goods and services between companies and consumers. This Multi-vendor e-commerce website will assist to sell services directly to customers and can assist to earn profit by inviting different vendors to sell their services on website. </a:t>
            </a:r>
          </a:p>
          <a:p>
            <a:pPr marL="0" marR="0">
              <a:lnSpc>
                <a:spcPct val="107000"/>
              </a:lnSpc>
              <a:spcBef>
                <a:spcPts val="0"/>
              </a:spcBef>
              <a:spcAft>
                <a:spcPts val="800"/>
              </a:spcAft>
            </a:pPr>
            <a:endParaRPr lang="en-US" sz="10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US" sz="3200" b="1" cap="small" dirty="0">
                <a:effectLst/>
                <a:latin typeface="Calibri" panose="020F0502020204030204" pitchFamily="34" charset="0"/>
                <a:ea typeface="Calibri" panose="020F0502020204030204" pitchFamily="34" charset="0"/>
                <a:cs typeface="Calibri" panose="020F0502020204030204" pitchFamily="34" charset="0"/>
              </a:rPr>
              <a:t>D</a:t>
            </a:r>
            <a:r>
              <a:rPr lang="en-US" sz="3200" b="1" dirty="0">
                <a:effectLst/>
                <a:latin typeface="Calibri" panose="020F0502020204030204" pitchFamily="34" charset="0"/>
                <a:ea typeface="Calibri" panose="020F0502020204030204" pitchFamily="34" charset="0"/>
                <a:cs typeface="Calibri" panose="020F0502020204030204" pitchFamily="34" charset="0"/>
              </a:rPr>
              <a:t>escription</a:t>
            </a:r>
            <a:r>
              <a:rPr lang="en-US" sz="3200" b="1" cap="small"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Multi-Vendor e-commerce Website </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is developed as a web-based application using PHP Laravel frame work for back-end design and MySQL for database storage at the back-end. It is based on Relational Database Management System (</a:t>
            </a:r>
            <a:r>
              <a:rPr lang="en-US" sz="24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a:rPr>
              <a:t>RDBMS</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technology, and can be run on any network environment.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9494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CD88B2-CD9D-463B-9FC8-4D6AA8BBBC78}"/>
              </a:ext>
            </a:extLst>
          </p:cNvPr>
          <p:cNvSpPr txBox="1"/>
          <p:nvPr/>
        </p:nvSpPr>
        <p:spPr>
          <a:xfrm>
            <a:off x="466531" y="522514"/>
            <a:ext cx="11140751" cy="584775"/>
          </a:xfrm>
          <a:prstGeom prst="rect">
            <a:avLst/>
          </a:prstGeom>
          <a:noFill/>
        </p:spPr>
        <p:txBody>
          <a:bodyPr wrap="square" rtlCol="0">
            <a:spAutoFit/>
          </a:bodyPr>
          <a:lstStyle/>
          <a:p>
            <a:r>
              <a:rPr lang="en-US" sz="3200" b="1" dirty="0"/>
              <a:t>Implementation</a:t>
            </a:r>
            <a:r>
              <a:rPr lang="en-US" sz="2800" dirty="0"/>
              <a:t>:</a:t>
            </a:r>
          </a:p>
        </p:txBody>
      </p:sp>
      <p:pic>
        <p:nvPicPr>
          <p:cNvPr id="4" name="Picture 3">
            <a:extLst>
              <a:ext uri="{FF2B5EF4-FFF2-40B4-BE49-F238E27FC236}">
                <a16:creationId xmlns:a16="http://schemas.microsoft.com/office/drawing/2014/main" id="{59C93983-B7BB-411A-8A48-CD5F018868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531" y="1107289"/>
            <a:ext cx="11140751" cy="5405477"/>
          </a:xfrm>
          <a:prstGeom prst="rect">
            <a:avLst/>
          </a:prstGeom>
        </p:spPr>
      </p:pic>
    </p:spTree>
    <p:extLst>
      <p:ext uri="{BB962C8B-B14F-4D97-AF65-F5344CB8AC3E}">
        <p14:creationId xmlns:p14="http://schemas.microsoft.com/office/powerpoint/2010/main" val="3120576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91D42-0411-486F-8812-725CD79E9D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751" y="427539"/>
            <a:ext cx="11121007" cy="5935939"/>
          </a:xfrm>
          <a:prstGeom prst="rect">
            <a:avLst/>
          </a:prstGeom>
        </p:spPr>
      </p:pic>
    </p:spTree>
    <p:extLst>
      <p:ext uri="{BB962C8B-B14F-4D97-AF65-F5344CB8AC3E}">
        <p14:creationId xmlns:p14="http://schemas.microsoft.com/office/powerpoint/2010/main" val="3713315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68E7D13-9704-4E3F-9848-B2E3A19BD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531" y="408810"/>
            <a:ext cx="11099176" cy="5954668"/>
          </a:xfrm>
          <a:prstGeom prst="rect">
            <a:avLst/>
          </a:prstGeom>
        </p:spPr>
      </p:pic>
    </p:spTree>
    <p:extLst>
      <p:ext uri="{BB962C8B-B14F-4D97-AF65-F5344CB8AC3E}">
        <p14:creationId xmlns:p14="http://schemas.microsoft.com/office/powerpoint/2010/main" val="4071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88F239-3089-43D5-B712-125A158F5078}"/>
              </a:ext>
            </a:extLst>
          </p:cNvPr>
          <p:cNvSpPr txBox="1"/>
          <p:nvPr/>
        </p:nvSpPr>
        <p:spPr>
          <a:xfrm>
            <a:off x="354563" y="522514"/>
            <a:ext cx="11420670" cy="6815840"/>
          </a:xfrm>
          <a:prstGeom prst="rect">
            <a:avLst/>
          </a:prstGeom>
          <a:noFill/>
        </p:spPr>
        <p:txBody>
          <a:bodyPr wrap="square" rtlCol="0">
            <a:spAutoFit/>
          </a:bodyPr>
          <a:lstStyle/>
          <a:p>
            <a:pPr marL="0" marR="0">
              <a:lnSpc>
                <a:spcPct val="107000"/>
              </a:lnSpc>
              <a:spcBef>
                <a:spcPts val="0"/>
              </a:spcBef>
              <a:spcAft>
                <a:spcPts val="800"/>
              </a:spcAft>
            </a:pPr>
            <a:r>
              <a:rPr lang="en-US" sz="3200" b="1" cap="small" dirty="0">
                <a:effectLst/>
                <a:latin typeface="Calibri" panose="020F0502020204030204" pitchFamily="34" charset="0"/>
                <a:ea typeface="Calibri" panose="020F0502020204030204" pitchFamily="34" charset="0"/>
                <a:cs typeface="Calibri" panose="020F0502020204030204" pitchFamily="34" charset="0"/>
              </a:rPr>
              <a:t>F</a:t>
            </a:r>
            <a:r>
              <a:rPr lang="en-US" sz="3200" b="1" dirty="0">
                <a:effectLst/>
                <a:latin typeface="Calibri" panose="020F0502020204030204" pitchFamily="34" charset="0"/>
                <a:ea typeface="Calibri" panose="020F0502020204030204" pitchFamily="34" charset="0"/>
                <a:cs typeface="Calibri" panose="020F0502020204030204" pitchFamily="34" charset="0"/>
              </a:rPr>
              <a:t>eatures</a:t>
            </a:r>
            <a:r>
              <a:rPr lang="en-US" sz="3200" b="1" cap="small"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This project is based on the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Relational Database Management System (</a:t>
            </a:r>
            <a:r>
              <a:rPr lang="en-US" sz="2000" b="1" dirty="0">
                <a:effectLst/>
                <a:latin typeface="Calibri" panose="020F0502020204030204" pitchFamily="34" charset="0"/>
                <a:ea typeface="Calibri" panose="020F0502020204030204" pitchFamily="34" charset="0"/>
                <a:cs typeface="Calibri" panose="020F0502020204030204" pitchFamily="34" charset="0"/>
              </a:rPr>
              <a:t>RDBMS)</a:t>
            </a:r>
            <a:r>
              <a:rPr lang="en-US" sz="2000" dirty="0">
                <a:effectLst/>
                <a:latin typeface="Calibri" panose="020F0502020204030204" pitchFamily="34" charset="0"/>
                <a:ea typeface="Calibri" panose="020F0502020204030204" pitchFamily="34" charset="0"/>
                <a:cs typeface="Calibri" panose="020F0502020204030204" pitchFamily="34" charset="0"/>
              </a:rPr>
              <a:t> technology; the main objective of this project is to get different vendors/Supplier’s and customers under one roof. In other words, we can say that our project has the following objectives: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60000"/>
              </a:lnSpc>
              <a:spcBef>
                <a:spcPts val="0"/>
              </a:spcBef>
              <a:spcAft>
                <a:spcPts val="0"/>
              </a:spcAft>
              <a:buFont typeface="Wingdings" panose="05000000000000000000" pitchFamily="2" charset="2"/>
              <a:buChar char=""/>
            </a:pPr>
            <a:r>
              <a:rPr lang="en-US" sz="2000" dirty="0">
                <a:solidFill>
                  <a:srgbClr val="222222"/>
                </a:solidFill>
                <a:effectLst/>
                <a:ea typeface="Times New Roman" panose="02020603050405020304" pitchFamily="18" charset="0"/>
                <a:cs typeface="Times New Roman" panose="02020603050405020304" pitchFamily="18" charset="0"/>
              </a:rPr>
              <a:t>Maintain information of </a:t>
            </a:r>
            <a:r>
              <a:rPr lang="en-US" sz="2000" dirty="0">
                <a:solidFill>
                  <a:srgbClr val="000000"/>
                </a:solidFill>
                <a:effectLst/>
                <a:ea typeface="Calibri" panose="020F0502020204030204" pitchFamily="34" charset="0"/>
                <a:cs typeface="Calibri" panose="020F0502020204030204" pitchFamily="34" charset="0"/>
              </a:rPr>
              <a:t>vendors/Suppliers and customers</a:t>
            </a:r>
            <a:r>
              <a:rPr lang="en-US" sz="2000" dirty="0">
                <a:solidFill>
                  <a:srgbClr val="222222"/>
                </a:solidFill>
                <a:effectLst/>
                <a:ea typeface="Times New Roman" panose="02020603050405020304" pitchFamily="18" charset="0"/>
                <a:cs typeface="Times New Roman" panose="02020603050405020304" pitchFamily="18" charset="0"/>
              </a:rPr>
              <a:t>.</a:t>
            </a:r>
            <a:endParaRPr lang="en-US" sz="2000" dirty="0">
              <a:effectLst/>
              <a:ea typeface="Calibri" panose="020F0502020204030204" pitchFamily="34" charset="0"/>
              <a:cs typeface="Times New Roman" panose="02020603050405020304" pitchFamily="18" charset="0"/>
            </a:endParaRPr>
          </a:p>
          <a:p>
            <a:pPr marL="342900" marR="0" lvl="0" indent="-342900" algn="just">
              <a:lnSpc>
                <a:spcPct val="160000"/>
              </a:lnSpc>
              <a:spcBef>
                <a:spcPts val="0"/>
              </a:spcBef>
              <a:spcAft>
                <a:spcPts val="0"/>
              </a:spcAft>
              <a:buFont typeface="Wingdings" panose="05000000000000000000" pitchFamily="2" charset="2"/>
              <a:buChar char=""/>
            </a:pPr>
            <a:r>
              <a:rPr lang="en-US" sz="2000" dirty="0">
                <a:solidFill>
                  <a:srgbClr val="222222"/>
                </a:solidFill>
                <a:cs typeface="Times New Roman" panose="02020603050405020304" pitchFamily="18" charset="0"/>
              </a:rPr>
              <a:t>Multiple payment options (Credit card, </a:t>
            </a:r>
            <a:r>
              <a:rPr lang="en-US" sz="2000" dirty="0" err="1">
                <a:solidFill>
                  <a:srgbClr val="222222"/>
                </a:solidFill>
                <a:cs typeface="Times New Roman" panose="02020603050405020304" pitchFamily="18" charset="0"/>
              </a:rPr>
              <a:t>Bkash</a:t>
            </a:r>
            <a:r>
              <a:rPr lang="en-US" sz="2000" dirty="0">
                <a:solidFill>
                  <a:srgbClr val="222222"/>
                </a:solidFill>
                <a:cs typeface="Times New Roman" panose="02020603050405020304" pitchFamily="18" charset="0"/>
              </a:rPr>
              <a:t>, Rocket etc.). </a:t>
            </a:r>
          </a:p>
          <a:p>
            <a:pPr marL="342900" marR="0" lvl="0" indent="-342900" algn="just">
              <a:lnSpc>
                <a:spcPct val="160000"/>
              </a:lnSpc>
              <a:spcBef>
                <a:spcPts val="0"/>
              </a:spcBef>
              <a:spcAft>
                <a:spcPts val="0"/>
              </a:spcAft>
              <a:buFont typeface="Wingdings" panose="05000000000000000000" pitchFamily="2" charset="2"/>
              <a:buChar char=""/>
            </a:pPr>
            <a:r>
              <a:rPr lang="en-US" sz="2000" dirty="0">
                <a:solidFill>
                  <a:srgbClr val="222222"/>
                </a:solidFill>
                <a:cs typeface="Times New Roman" panose="02020603050405020304" pitchFamily="18" charset="0"/>
              </a:rPr>
              <a:t>Reduce time consumption. </a:t>
            </a:r>
          </a:p>
          <a:p>
            <a:pPr marL="342900" marR="0" lvl="0" indent="-342900" algn="just">
              <a:lnSpc>
                <a:spcPct val="160000"/>
              </a:lnSpc>
              <a:spcBef>
                <a:spcPts val="0"/>
              </a:spcBef>
              <a:spcAft>
                <a:spcPts val="0"/>
              </a:spcAft>
              <a:buFont typeface="Wingdings" panose="05000000000000000000" pitchFamily="2" charset="2"/>
              <a:buChar char=""/>
            </a:pPr>
            <a:r>
              <a:rPr lang="en-US" sz="2000" dirty="0">
                <a:solidFill>
                  <a:srgbClr val="222222"/>
                </a:solidFill>
                <a:cs typeface="Times New Roman" panose="02020603050405020304" pitchFamily="18" charset="0"/>
              </a:rPr>
              <a:t>Promotion and discount code tools.</a:t>
            </a:r>
          </a:p>
          <a:p>
            <a:pPr marL="342900" indent="-342900" algn="just">
              <a:lnSpc>
                <a:spcPct val="160000"/>
              </a:lnSpc>
              <a:buFont typeface="Wingdings" panose="05000000000000000000" pitchFamily="2" charset="2"/>
              <a:buChar char=""/>
            </a:pPr>
            <a:r>
              <a:rPr lang="en-US" sz="2000" dirty="0">
                <a:solidFill>
                  <a:srgbClr val="222222"/>
                </a:solidFill>
                <a:cs typeface="Times New Roman" panose="02020603050405020304" pitchFamily="18" charset="0"/>
              </a:rPr>
              <a:t>Quick and Correct Search Options.</a:t>
            </a:r>
          </a:p>
          <a:p>
            <a:pPr marL="342900" indent="-342900" algn="just">
              <a:lnSpc>
                <a:spcPct val="160000"/>
              </a:lnSpc>
              <a:buFont typeface="Wingdings" panose="05000000000000000000" pitchFamily="2" charset="2"/>
              <a:buChar char=""/>
            </a:pPr>
            <a:r>
              <a:rPr lang="en-US" sz="2000" dirty="0">
                <a:solidFill>
                  <a:srgbClr val="222222"/>
                </a:solidFill>
                <a:cs typeface="Times New Roman" panose="02020603050405020304" pitchFamily="18" charset="0"/>
              </a:rPr>
              <a:t>All system managements are automated.</a:t>
            </a:r>
          </a:p>
          <a:p>
            <a:pPr marL="342900" indent="-342900" algn="just">
              <a:lnSpc>
                <a:spcPct val="160000"/>
              </a:lnSpc>
              <a:buFont typeface="Wingdings" panose="05000000000000000000" pitchFamily="2" charset="2"/>
              <a:buChar char=""/>
            </a:pPr>
            <a:r>
              <a:rPr lang="en-US" sz="2000" dirty="0">
                <a:solidFill>
                  <a:srgbClr val="222222"/>
                </a:solidFill>
                <a:cs typeface="Times New Roman" panose="02020603050405020304" pitchFamily="18" charset="0"/>
              </a:rPr>
              <a:t>Centralized database management. </a:t>
            </a:r>
          </a:p>
          <a:p>
            <a:pPr marL="342900" indent="-342900" algn="just">
              <a:lnSpc>
                <a:spcPct val="160000"/>
              </a:lnSpc>
              <a:buFont typeface="Wingdings" panose="05000000000000000000" pitchFamily="2" charset="2"/>
              <a:buChar char=""/>
            </a:pPr>
            <a:r>
              <a:rPr lang="en-US" sz="2000" dirty="0">
                <a:solidFill>
                  <a:srgbClr val="222222"/>
                </a:solidFill>
                <a:cs typeface="Times New Roman" panose="02020603050405020304" pitchFamily="18" charset="0"/>
              </a:rPr>
              <a:t>Easy operations for operator of the system. </a:t>
            </a:r>
          </a:p>
          <a:p>
            <a:pPr marL="342900" marR="0" lvl="0" indent="-342900" algn="just">
              <a:lnSpc>
                <a:spcPct val="160000"/>
              </a:lnSpc>
              <a:spcBef>
                <a:spcPts val="0"/>
              </a:spcBef>
              <a:spcAft>
                <a:spcPts val="0"/>
              </a:spcAft>
              <a:buFont typeface="Wingdings" panose="05000000000000000000" pitchFamily="2" charset="2"/>
              <a:buChar char=""/>
            </a:pPr>
            <a:endParaRPr lang="en-US" sz="2000" dirty="0">
              <a:solidFill>
                <a:srgbClr val="222222"/>
              </a:solidFill>
              <a:latin typeface="Verdana" panose="020B060403050404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4307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03F0B8-CED4-4446-9E25-3A9C0B974E1A}"/>
              </a:ext>
            </a:extLst>
          </p:cNvPr>
          <p:cNvSpPr txBox="1"/>
          <p:nvPr/>
        </p:nvSpPr>
        <p:spPr>
          <a:xfrm>
            <a:off x="216568" y="465221"/>
            <a:ext cx="11758863" cy="5842112"/>
          </a:xfrm>
          <a:prstGeom prst="rect">
            <a:avLst/>
          </a:prstGeom>
          <a:noFill/>
        </p:spPr>
        <p:txBody>
          <a:bodyPr wrap="square" rtlCol="0">
            <a:spAutoFit/>
          </a:bodyPr>
          <a:lstStyle/>
          <a:p>
            <a:pPr marL="0" marR="0">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Software Requirement: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Operating System		:	Windows 7,8 10 &amp; Server 2012, 2016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Database Server		:	MySQL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Back end			:	PHP</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pPr marL="342900" marR="0" indent="-342900" algn="just">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Tools/ Platform: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US" sz="2400" dirty="0">
                <a:solidFill>
                  <a:srgbClr val="000000"/>
                </a:solidFill>
                <a:effectLst/>
                <a:latin typeface="Calibri" panose="020F0502020204030204" pitchFamily="34" charset="0"/>
                <a:ea typeface="Times New Roman" panose="02020603050405020304" pitchFamily="18" charset="0"/>
              </a:rPr>
              <a:t>This project is developed using the tools, which are most suited for development of the Application Package. These tools are as follows: </a:t>
            </a:r>
            <a:endParaRPr lang="en-US" sz="2400" dirty="0">
              <a:solidFill>
                <a:srgbClr val="000000"/>
              </a:solidFill>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rPr>
              <a:t> </a:t>
            </a:r>
            <a:endParaRPr lang="en-US" sz="9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solidFill>
                  <a:srgbClr val="000000"/>
                </a:solidFill>
                <a:effectLst/>
                <a:latin typeface="Calibri" panose="020F0502020204030204" pitchFamily="34" charset="0"/>
                <a:ea typeface="Times New Roman" panose="02020603050405020304" pitchFamily="18" charset="0"/>
              </a:rPr>
              <a:t>Laravel (For back end)</a:t>
            </a:r>
            <a:endParaRPr lang="en-US" sz="24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solidFill>
                  <a:srgbClr val="000000"/>
                </a:solidFill>
                <a:effectLst/>
                <a:latin typeface="Calibri" panose="020F0502020204030204" pitchFamily="34" charset="0"/>
                <a:ea typeface="Times New Roman" panose="02020603050405020304" pitchFamily="18" charset="0"/>
              </a:rPr>
              <a:t>MySQL (For Database Storage as Back end)</a:t>
            </a:r>
            <a:endParaRPr lang="en-US" sz="24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err="1">
                <a:effectLst/>
                <a:latin typeface="Calibri" panose="020F0502020204030204" pitchFamily="34" charset="0"/>
                <a:ea typeface="Calibri" panose="020F0502020204030204" pitchFamily="34" charset="0"/>
                <a:cs typeface="Calibri" panose="020F0502020204030204" pitchFamily="34" charset="0"/>
              </a:rPr>
              <a:t>Xampp</a:t>
            </a:r>
            <a:r>
              <a:rPr lang="en-US" sz="2400" dirty="0">
                <a:effectLst/>
                <a:latin typeface="Calibri" panose="020F0502020204030204" pitchFamily="34" charset="0"/>
                <a:ea typeface="Calibri" panose="020F0502020204030204" pitchFamily="34" charset="0"/>
                <a:cs typeface="Calibri" panose="020F0502020204030204" pitchFamily="34" charset="0"/>
              </a:rPr>
              <a:t>, Bracket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88203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65DB582-6D64-485A-838B-0D4FDE680211}"/>
              </a:ext>
            </a:extLst>
          </p:cNvPr>
          <p:cNvSpPr txBox="1"/>
          <p:nvPr/>
        </p:nvSpPr>
        <p:spPr>
          <a:xfrm>
            <a:off x="272716" y="352926"/>
            <a:ext cx="11630526" cy="3584186"/>
          </a:xfrm>
          <a:prstGeom prst="rect">
            <a:avLst/>
          </a:prstGeom>
          <a:noFill/>
        </p:spPr>
        <p:txBody>
          <a:bodyPr wrap="square" rtlCol="0">
            <a:spAutoFit/>
          </a:bodyPr>
          <a:lstStyle/>
          <a:p>
            <a:pPr marL="0" marR="0" algn="just">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Conclusion: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40000"/>
              </a:lnSpc>
              <a:spcBef>
                <a:spcPts val="0"/>
              </a:spcBef>
              <a:spcAft>
                <a:spcPts val="0"/>
              </a:spcAft>
            </a:pPr>
            <a:r>
              <a:rPr lang="en-US" sz="2400" dirty="0">
                <a:solidFill>
                  <a:srgbClr val="222222"/>
                </a:solidFill>
                <a:effectLst/>
                <a:latin typeface="Verdana" panose="020B0604030504040204" pitchFamily="34" charset="0"/>
                <a:ea typeface="Times New Roman" panose="02020603050405020304" pitchFamily="18" charset="0"/>
              </a:rPr>
              <a:t>The project titled “</a:t>
            </a:r>
            <a:r>
              <a:rPr lang="en-US" sz="2400" b="1"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Multi-Vendor e-commerce Website Using Laravel &amp; MySQL</a:t>
            </a:r>
            <a:r>
              <a:rPr lang="en-US" sz="2400" dirty="0">
                <a:solidFill>
                  <a:srgbClr val="222222"/>
                </a:solidFill>
                <a:effectLst/>
                <a:latin typeface="Verdana" panose="020B0604030504040204" pitchFamily="34" charset="0"/>
                <a:ea typeface="Times New Roman" panose="02020603050405020304" pitchFamily="18" charset="0"/>
              </a:rPr>
              <a:t>” can be adopted by any company to meet their current management demand with the features presented here. The system is very easy to use, economic, reliable, and flexible. Operators can easily add new features, modules, forms, and components as per requirement in future.</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64422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481</Words>
  <Application>Microsoft Office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Bodoni MT</vt:lpstr>
      <vt:lpstr>Calibri</vt:lpstr>
      <vt:lpstr>Calibri Light</vt:lpstr>
      <vt:lpstr>Symbol</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Fazlur  Rahaman</dc:creator>
  <cp:lastModifiedBy>Md. Fazlur  Rahaman</cp:lastModifiedBy>
  <cp:revision>14</cp:revision>
  <dcterms:created xsi:type="dcterms:W3CDTF">2020-10-02T05:36:12Z</dcterms:created>
  <dcterms:modified xsi:type="dcterms:W3CDTF">2020-10-02T07:05:49Z</dcterms:modified>
</cp:coreProperties>
</file>